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9261FB5-1391-4A90-9417-C0E5C6F32975}">
  <a:tblStyle styleId="{09261FB5-1391-4A90-9417-C0E5C6F329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OpenSans-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8/8f/New-Play-Store-logo.png" TargetMode="External"/><Relationship Id="rId3" Type="http://schemas.openxmlformats.org/officeDocument/2006/relationships/hyperlink" Target="https://upload.wikimedia.org/wikipedia/commons/4/46/Apple_Store_logo.sv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cebook.github.io/react-native/docs/text-style-props.html" TargetMode="External"/><Relationship Id="rId3" Type="http://schemas.openxmlformats.org/officeDocument/2006/relationships/hyperlink" Target="https://facebook.github.io/react-native/docs/view-style-props.html" TargetMode="External"/><Relationship Id="rId4" Type="http://schemas.openxmlformats.org/officeDocument/2006/relationships/hyperlink" Target="#slide=id.g33317be6ba_0_2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mentor.io/blessingoraz/access-camera-roll-with-react-native-9uwupuuy0" TargetMode="External"/><Relationship Id="rId3" Type="http://schemas.openxmlformats.org/officeDocument/2006/relationships/hyperlink" Target="https://medium.com/react-native-training/mastering-the-camera-roll-in-react-native-13b3b1963a2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Store Logo: </a:t>
            </a:r>
            <a:r>
              <a:rPr lang="en" u="sng">
                <a:solidFill>
                  <a:schemeClr val="hlink"/>
                </a:solidFill>
                <a:hlinkClick r:id="rId2"/>
              </a:rPr>
              <a:t>https://upload.wikimedia.org/wikipedia/commons/8/8f/New-Play-Store-logo.png</a:t>
            </a:r>
            <a:endParaRPr/>
          </a:p>
          <a:p>
            <a:pPr indent="0" lvl="0" marL="0">
              <a:spcBef>
                <a:spcPts val="0"/>
              </a:spcBef>
              <a:spcAft>
                <a:spcPts val="0"/>
              </a:spcAft>
              <a:buNone/>
            </a:pPr>
            <a:r>
              <a:rPr lang="en"/>
              <a:t>App Store Logo: </a:t>
            </a:r>
            <a:r>
              <a:rPr lang="en" u="sng">
                <a:solidFill>
                  <a:schemeClr val="hlink"/>
                </a:solidFill>
                <a:hlinkClick r:id="rId3"/>
              </a:rPr>
              <a:t>https://upload.wikimedia.org/wikipedia/commons/4/46/Apple_Store_logo.svg</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we want to explain that for each of our demos, we will first explain concepts and then go through a coding exercise!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JS itself is not pausing and can still do other stuff. Instead the code after the await is being treated as a callback.</a:t>
            </a:r>
            <a:endParaRPr/>
          </a:p>
          <a:p>
            <a:pPr indent="0" lvl="0" marL="0">
              <a:spcBef>
                <a:spcPts val="0"/>
              </a:spcBef>
              <a:spcAft>
                <a:spcPts val="0"/>
              </a:spcAft>
              <a:buNone/>
            </a:pPr>
            <a:r>
              <a:rPr lang="en"/>
              <a:t>-- Talk about what happens when you call an async function in javascript</a:t>
            </a:r>
            <a:endParaRPr/>
          </a:p>
          <a:p>
            <a:pPr indent="0" lvl="0" marL="0">
              <a:spcBef>
                <a:spcPts val="0"/>
              </a:spcBef>
              <a:spcAft>
                <a:spcPts val="0"/>
              </a:spcAft>
              <a:buNone/>
            </a:pPr>
            <a:r>
              <a:rPr lang="en"/>
              <a:t>-- When you call an async function, it executes until you hit an await and then everything after the await acts as a callback when that function returns.</a:t>
            </a:r>
            <a:endParaRPr/>
          </a:p>
          <a:p>
            <a:pPr indent="0" lvl="0" marL="0">
              <a:spcBef>
                <a:spcPts val="0"/>
              </a:spcBef>
              <a:spcAft>
                <a:spcPts val="0"/>
              </a:spcAft>
              <a:buNone/>
            </a:pPr>
            <a:r>
              <a:t/>
            </a:r>
            <a:endParaRPr/>
          </a:p>
          <a:p>
            <a:pPr indent="0" lvl="0" marL="0">
              <a:spcBef>
                <a:spcPts val="0"/>
              </a:spcBef>
              <a:spcAft>
                <a:spcPts val="0"/>
              </a:spcAft>
              <a:buNone/>
            </a:pPr>
            <a:r>
              <a:rPr lang="en"/>
              <a:t>Talk about await!</a:t>
            </a:r>
            <a:endParaRPr/>
          </a:p>
          <a:p>
            <a:pPr indent="0" lvl="0" marL="0">
              <a:spcBef>
                <a:spcPts val="0"/>
              </a:spcBef>
              <a:spcAft>
                <a:spcPts val="0"/>
              </a:spcAft>
              <a:buNone/>
            </a:pPr>
            <a:r>
              <a:t/>
            </a:r>
            <a:endParaRPr/>
          </a:p>
          <a:p>
            <a:pPr indent="0" lvl="0" marL="0">
              <a:spcBef>
                <a:spcPts val="0"/>
              </a:spcBef>
              <a:spcAft>
                <a:spcPts val="0"/>
              </a:spcAft>
              <a:buNone/>
            </a:pPr>
            <a:r>
              <a:rPr lang="en"/>
              <a:t>If you have an await in your function you need to make it async!</a:t>
            </a:r>
            <a:endParaRPr/>
          </a:p>
          <a:p>
            <a:pPr indent="0" lvl="0" marL="0">
              <a:spcBef>
                <a:spcPts val="0"/>
              </a:spcBef>
              <a:spcAft>
                <a:spcPts val="0"/>
              </a:spcAft>
              <a:buNone/>
            </a:pPr>
            <a:r>
              <a:t/>
            </a:r>
            <a:endParaRPr/>
          </a:p>
          <a:p>
            <a:pPr indent="0" lvl="0" marL="0" rtl="0">
              <a:spcBef>
                <a:spcPts val="0"/>
              </a:spcBef>
              <a:spcAft>
                <a:spcPts val="0"/>
              </a:spcAft>
              <a:buNone/>
            </a:pPr>
            <a:r>
              <a:rPr lang="en"/>
              <a:t>If you don’t know if something should be called with await, look at the docs for it, normally the developer who wrote it will tell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that we built out a portion of the App before this workshop.</a:t>
            </a:r>
            <a:endParaRPr/>
          </a:p>
          <a:p>
            <a:pPr indent="0" lvl="0" marL="0">
              <a:spcBef>
                <a:spcPts val="0"/>
              </a:spcBef>
              <a:spcAft>
                <a:spcPts val="0"/>
              </a:spcAft>
              <a:buNone/>
            </a:pPr>
            <a:r>
              <a:rPr lang="en"/>
              <a:t>Point out what a function looks like in our App.</a:t>
            </a:r>
            <a:endParaRPr/>
          </a:p>
          <a:p>
            <a:pPr indent="0" lvl="0" marL="0">
              <a:spcBef>
                <a:spcPts val="0"/>
              </a:spcBef>
              <a:spcAft>
                <a:spcPts val="0"/>
              </a:spcAft>
              <a:buNone/>
            </a:pPr>
            <a:r>
              <a:rPr lang="en"/>
              <a:t>Point out that the toolbar to click currently has an eslint error -- mention that Expo will find a lot of errors in your code.</a:t>
            </a:r>
            <a:endParaRPr/>
          </a:p>
          <a:p>
            <a:pPr indent="0" lvl="0" marL="0">
              <a:spcBef>
                <a:spcPts val="0"/>
              </a:spcBef>
              <a:spcAft>
                <a:spcPts val="0"/>
              </a:spcAft>
              <a:buNone/>
            </a:pPr>
            <a:r>
              <a:rPr lang="en"/>
              <a:t>Mention that if you get lost, take a look at the git diff -- red lines are for lines that get removed and green lines get added.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Props can not be modified form inside our component, only passed in.</a:t>
            </a:r>
            <a:endParaRPr/>
          </a:p>
          <a:p>
            <a:pPr indent="0" lvl="0" marL="0">
              <a:spcBef>
                <a:spcPts val="0"/>
              </a:spcBef>
              <a:spcAft>
                <a:spcPts val="0"/>
              </a:spcAft>
              <a:buNone/>
            </a:pPr>
            <a:r>
              <a:rPr lang="en"/>
              <a:t>** Here we can see an example of App.js passing props into OnOffSwitch (the color)</a:t>
            </a:r>
            <a:endParaRPr/>
          </a:p>
          <a:p>
            <a:pPr indent="0" lvl="0" marL="0">
              <a:spcBef>
                <a:spcPts val="0"/>
              </a:spcBef>
              <a:spcAft>
                <a:spcPts val="0"/>
              </a:spcAft>
              <a:buNone/>
            </a:pPr>
            <a:r>
              <a:rPr lang="en"/>
              <a:t>* State is used for storing values in a component, when you change them they will cause the component to redraw.</a:t>
            </a:r>
            <a:endParaRPr/>
          </a:p>
          <a:p>
            <a:pPr indent="0" lvl="0" marL="0">
              <a:spcBef>
                <a:spcPts val="0"/>
              </a:spcBef>
              <a:spcAft>
                <a:spcPts val="0"/>
              </a:spcAft>
              <a:buNone/>
            </a:pPr>
            <a:r>
              <a:rPr lang="en"/>
              <a:t>** State is used to control the text of a button in this example (off and on)</a:t>
            </a:r>
            <a:endParaRPr/>
          </a:p>
          <a:p>
            <a:pPr indent="0" lvl="0" marL="0">
              <a:spcBef>
                <a:spcPts val="0"/>
              </a:spcBef>
              <a:spcAft>
                <a:spcPts val="0"/>
              </a:spcAft>
              <a:buNone/>
            </a:pPr>
            <a:r>
              <a:rPr lang="en"/>
              <a:t>** We set the initial value of the state using the constructor</a:t>
            </a:r>
            <a:endParaRPr/>
          </a:p>
          <a:p>
            <a:pPr indent="0" lvl="0" marL="0">
              <a:spcBef>
                <a:spcPts val="0"/>
              </a:spcBef>
              <a:spcAft>
                <a:spcPts val="0"/>
              </a:spcAft>
              <a:buNone/>
            </a:pPr>
            <a:r>
              <a:rPr lang="en"/>
              <a:t>** We can change the value of the state by calling “setState” as seen in the onPress callback. Here we flip the value of “isOn” when we press the text.</a:t>
            </a:r>
            <a:endParaRPr/>
          </a:p>
          <a:p>
            <a:pPr indent="0" lvl="0" marL="0">
              <a:spcBef>
                <a:spcPts val="0"/>
              </a:spcBef>
              <a:spcAft>
                <a:spcPts val="0"/>
              </a:spcAft>
              <a:buNone/>
            </a:pPr>
            <a:r>
              <a:rPr lang="en"/>
              <a:t>** The view will get redrawn with the new text when we set State</a:t>
            </a:r>
            <a:endParaRPr/>
          </a:p>
          <a:p>
            <a:pPr indent="0" lvl="0" marL="0" rtl="0">
              <a:spcBef>
                <a:spcPts val="0"/>
              </a:spcBef>
              <a:spcAft>
                <a:spcPts val="0"/>
              </a:spcAft>
              <a:buNone/>
            </a:pPr>
            <a:r>
              <a:rPr lang="en"/>
              <a:t>** So this button will switch between saying “on” and “off” when someone presses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Nisha’s comment: User is User interface. As per RN docs, the components listed under `User Interface` are the ones that render common UI controls. Components listed under `Basic` are the very basic components we need to know for a RN app.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have 0 to many children</a:t>
            </a:r>
            <a:endParaRPr/>
          </a:p>
          <a:p>
            <a:pPr indent="0" lvl="0" marL="0">
              <a:spcBef>
                <a:spcPts val="0"/>
              </a:spcBef>
              <a:spcAft>
                <a:spcPts val="0"/>
              </a:spcAft>
              <a:buNone/>
            </a:pPr>
            <a:r>
              <a:t/>
            </a:r>
            <a:endParaRPr/>
          </a:p>
          <a:p>
            <a:pPr indent="0" lvl="0" marL="0">
              <a:spcBef>
                <a:spcPts val="0"/>
              </a:spcBef>
              <a:spcAft>
                <a:spcPts val="0"/>
              </a:spcAft>
              <a:buNone/>
            </a:pPr>
            <a:r>
              <a:rPr lang="en"/>
              <a:t>The code that is shown could be returned by the render function of a component.</a:t>
            </a:r>
            <a:endParaRPr/>
          </a:p>
          <a:p>
            <a:pPr indent="0" lvl="0" marL="0">
              <a:spcBef>
                <a:spcPts val="0"/>
              </a:spcBef>
              <a:spcAft>
                <a:spcPts val="0"/>
              </a:spcAft>
              <a:buNone/>
            </a:pPr>
            <a:r>
              <a:rPr lang="en"/>
              <a:t>This syntax is called jsx, it is very similar to html!</a:t>
            </a:r>
            <a:endParaRPr/>
          </a:p>
          <a:p>
            <a:pPr indent="0" lvl="0" marL="0">
              <a:spcBef>
                <a:spcPts val="0"/>
              </a:spcBef>
              <a:spcAft>
                <a:spcPts val="0"/>
              </a:spcAft>
              <a:buNone/>
            </a:pPr>
            <a:r>
              <a:rPr lang="en"/>
              <a:t>Note that any javascript in our jsx has to be surrounded by curly brackets “{}”</a:t>
            </a:r>
            <a:endParaRPr/>
          </a:p>
          <a:p>
            <a:pPr indent="0" lvl="0" marL="0">
              <a:spcBef>
                <a:spcPts val="0"/>
              </a:spcBef>
              <a:spcAft>
                <a:spcPts val="0"/>
              </a:spcAft>
              <a:buNone/>
            </a:pPr>
            <a:r>
              <a:t/>
            </a:r>
            <a:endParaRPr/>
          </a:p>
          <a:p>
            <a:pPr indent="0" lvl="0" marL="0">
              <a:spcBef>
                <a:spcPts val="0"/>
              </a:spcBef>
              <a:spcAft>
                <a:spcPts val="0"/>
              </a:spcAft>
              <a:buNone/>
            </a:pPr>
            <a:r>
              <a:rPr lang="en"/>
              <a:t>Say that if you’re familiar with web development, a View in RN is like a div in web dev</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212121"/>
                </a:solidFill>
                <a:latin typeface="Roboto"/>
                <a:ea typeface="Roboto"/>
                <a:cs typeface="Roboto"/>
                <a:sym typeface="Roboto"/>
              </a:rPr>
              <a:t>*Gif and WebP are not supported on android  out of the box:</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200">
                <a:solidFill>
                  <a:srgbClr val="212121"/>
                </a:solidFill>
                <a:latin typeface="Roboto"/>
                <a:ea typeface="Roboto"/>
                <a:cs typeface="Roboto"/>
                <a:sym typeface="Roboto"/>
              </a:rPr>
              <a:t>WebP is a method of lossy and lossless compression that can be used on a large variety of photographic, translucent and graphical images found on the web. The degree of lossy compression is adjustable so a user can choose the trade-off between file size and image quality.</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To use these formats, add some optional modules in </a:t>
            </a:r>
            <a:r>
              <a:rPr lang="en" sz="1350">
                <a:latin typeface="Consolas"/>
                <a:ea typeface="Consolas"/>
                <a:cs typeface="Consolas"/>
                <a:sym typeface="Consolas"/>
              </a:rPr>
              <a:t>android/app/build.gradle</a:t>
            </a:r>
            <a:r>
              <a:rPr lang="en" sz="1350">
                <a:solidFill>
                  <a:srgbClr val="393939"/>
                </a:solidFill>
                <a:latin typeface="Roboto"/>
                <a:ea typeface="Roboto"/>
                <a:cs typeface="Roboto"/>
                <a:sym typeface="Roboto"/>
              </a:rPr>
              <a:t>, depending on the needs of app.</a:t>
            </a:r>
            <a:endParaRPr sz="1350">
              <a:solidFill>
                <a:srgbClr val="393939"/>
              </a:solidFill>
              <a:latin typeface="Roboto"/>
              <a:ea typeface="Roboto"/>
              <a:cs typeface="Roboto"/>
              <a:sym typeface="Roboto"/>
            </a:endParaRPr>
          </a:p>
          <a:p>
            <a:pPr indent="0" lvl="0" marL="0">
              <a:spcBef>
                <a:spcPts val="0"/>
              </a:spcBef>
              <a:spcAft>
                <a:spcPts val="0"/>
              </a:spcAft>
              <a:buNone/>
            </a:pPr>
            <a:r>
              <a:t/>
            </a:r>
            <a:endParaRPr sz="1350">
              <a:solidFill>
                <a:srgbClr val="393939"/>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We could mention that if you don’t pass in a style, the image won’t appear on the screen.</a:t>
            </a:r>
            <a:endParaRPr sz="1350">
              <a:solidFill>
                <a:srgbClr val="393939"/>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Lato"/>
              <a:buChar char="●"/>
            </a:pPr>
            <a:r>
              <a:rPr lang="en" sz="1400">
                <a:latin typeface="Lato"/>
                <a:ea typeface="Lato"/>
                <a:cs typeface="Lato"/>
                <a:sym typeface="Lato"/>
              </a:rPr>
              <a:t>There are 2 approaches to finding styles:</a:t>
            </a:r>
            <a:endParaRPr sz="14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Look through the style docs for </a:t>
            </a:r>
            <a:r>
              <a:rPr lang="en" sz="1200" u="sng">
                <a:latin typeface="Lato"/>
                <a:ea typeface="Lato"/>
                <a:cs typeface="Lato"/>
                <a:sym typeface="Lato"/>
                <a:hlinkClick r:id="rId2"/>
              </a:rPr>
              <a:t>Text</a:t>
            </a:r>
            <a:r>
              <a:rPr lang="en" sz="1200">
                <a:latin typeface="Lato"/>
                <a:ea typeface="Lato"/>
                <a:cs typeface="Lato"/>
                <a:sym typeface="Lato"/>
              </a:rPr>
              <a:t> and </a:t>
            </a:r>
            <a:r>
              <a:rPr lang="en" sz="1200" u="sng">
                <a:latin typeface="Lato"/>
                <a:ea typeface="Lato"/>
                <a:cs typeface="Lato"/>
                <a:sym typeface="Lato"/>
                <a:hlinkClick r:id="rId3"/>
              </a:rPr>
              <a:t>View</a:t>
            </a:r>
            <a:r>
              <a:rPr lang="en" sz="1200">
                <a:latin typeface="Lato"/>
                <a:ea typeface="Lato"/>
                <a:cs typeface="Lato"/>
                <a:sym typeface="Lato"/>
              </a:rPr>
              <a:t> (do this at least once)</a:t>
            </a:r>
            <a:endParaRPr sz="12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Google “how to do &lt;this particular style&gt; in React Native”</a:t>
            </a:r>
            <a:endParaRPr sz="12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We pull our styles out of our JSX, and into stylesheets (more on the next slide)</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350" u="sng">
                <a:latin typeface="Roboto"/>
                <a:ea typeface="Roboto"/>
                <a:cs typeface="Roboto"/>
                <a:sym typeface="Roboto"/>
                <a:hlinkClick r:id="rId4"/>
              </a:rPr>
              <a:t>There is more on styles and layout with flex in the appendix</a:t>
            </a:r>
            <a:endParaRPr sz="1400">
              <a:latin typeface="Lato"/>
              <a:ea typeface="Lato"/>
              <a:cs typeface="Lato"/>
              <a:sym typeface="Lato"/>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could delete this slide and cover the info on the previous slide, but I don’t hate repeating the slide here -- it gives students longer to absorb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rPr>
              <a:t> Subscribe to the </a:t>
            </a:r>
            <a:r>
              <a:rPr lang="en" sz="1050">
                <a:solidFill>
                  <a:srgbClr val="555555"/>
                </a:solidFill>
              </a:rPr>
              <a:t>onChangeText</a:t>
            </a:r>
            <a:r>
              <a:rPr lang="en" sz="1050">
                <a:highlight>
                  <a:srgbClr val="FFFFFF"/>
                </a:highlight>
              </a:rPr>
              <a:t> events to read the user input. There are also other events, such as </a:t>
            </a:r>
            <a:r>
              <a:rPr lang="en" sz="1050">
                <a:solidFill>
                  <a:srgbClr val="555555"/>
                </a:solidFill>
              </a:rPr>
              <a:t>onSubmitEditing</a:t>
            </a:r>
            <a:r>
              <a:rPr lang="en" sz="1050">
                <a:highlight>
                  <a:srgbClr val="FFFFFF"/>
                </a:highlight>
              </a:rPr>
              <a:t> and </a:t>
            </a:r>
            <a:r>
              <a:rPr lang="en" sz="1050">
                <a:solidFill>
                  <a:srgbClr val="555555"/>
                </a:solidFill>
              </a:rPr>
              <a:t>onFocus</a:t>
            </a:r>
            <a:r>
              <a:rPr lang="en" sz="1050">
                <a:highlight>
                  <a:srgbClr val="FFFFFF"/>
                </a:highlight>
              </a:rPr>
              <a:t> that can be subscribed to. In TextInput</a:t>
            </a:r>
            <a:endParaRPr sz="1050">
              <a:highlight>
                <a:srgbClr val="FFFFFF"/>
              </a:highlight>
            </a:endParaRPr>
          </a:p>
          <a:p>
            <a:pPr indent="0" lvl="0" marL="0">
              <a:spcBef>
                <a:spcPts val="0"/>
              </a:spcBef>
              <a:spcAft>
                <a:spcPts val="0"/>
              </a:spcAft>
              <a:buNone/>
            </a:pPr>
            <a:r>
              <a:t/>
            </a:r>
            <a:endParaRPr sz="1050">
              <a:highlight>
                <a:srgbClr val="FFFFFF"/>
              </a:highlight>
            </a:endParaRPr>
          </a:p>
          <a:p>
            <a:pPr indent="0" lvl="0" marL="0" rtl="0">
              <a:spcBef>
                <a:spcPts val="0"/>
              </a:spcBef>
              <a:spcAft>
                <a:spcPts val="0"/>
              </a:spcAft>
              <a:buNone/>
            </a:pPr>
            <a:r>
              <a:rPr lang="en" sz="1050">
                <a:highlight>
                  <a:srgbClr val="FFFFFF"/>
                </a:highlight>
              </a:rPr>
              <a:t>We talk a lot about props here too, maybe we should introduce state and props earlier?</a:t>
            </a:r>
            <a:endParaRPr sz="105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9900FF"/>
                </a:solidFill>
              </a:rPr>
              <a:t>saveToCameraRoll()</a:t>
            </a:r>
            <a:r>
              <a:rPr lang="en" sz="1200"/>
              <a:t> -&gt; Returns a promise which will resolve with the new URI. On iOS, we can use remote URLs. On Android, we need to download the file before saving it (i.e.,  the URI should be local image or video URI)</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getPhotos()</a:t>
            </a:r>
            <a:r>
              <a:rPr lang="en" sz="1200"/>
              <a:t> -&gt; </a:t>
            </a:r>
            <a:r>
              <a:rPr lang="en" sz="1200"/>
              <a:t>It takes an object with some configuration as parameters and returns a promise</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takeSnapshotAsync</a:t>
            </a:r>
            <a:r>
              <a:rPr lang="en" sz="1200"/>
              <a:t> -&gt; screenshot that current view and return an image(based on the options specified)</a:t>
            </a:r>
            <a:endParaRPr sz="1200"/>
          </a:p>
          <a:p>
            <a:pPr indent="0" lvl="0" marL="0">
              <a:spcBef>
                <a:spcPts val="0"/>
              </a:spcBef>
              <a:spcAft>
                <a:spcPts val="0"/>
              </a:spcAft>
              <a:buNone/>
            </a:pPr>
            <a:r>
              <a:t/>
            </a:r>
            <a:endParaRPr sz="1200"/>
          </a:p>
          <a:p>
            <a:pPr indent="0" lvl="0" marL="0">
              <a:spcBef>
                <a:spcPts val="0"/>
              </a:spcBef>
              <a:spcAft>
                <a:spcPts val="0"/>
              </a:spcAft>
              <a:buNone/>
            </a:pPr>
            <a:r>
              <a:rPr lang="en" sz="1200"/>
              <a:t>Refrences: </a:t>
            </a:r>
            <a:r>
              <a:rPr lang="en" sz="1200" u="sng">
                <a:solidFill>
                  <a:schemeClr val="hlink"/>
                </a:solidFill>
                <a:hlinkClick r:id="rId2"/>
              </a:rPr>
              <a:t>https://www.codementor.io/blessingoraz/access-camera-roll-with-react-native-9uwupuuy0</a:t>
            </a:r>
            <a:endParaRPr sz="1200"/>
          </a:p>
          <a:p>
            <a:pPr indent="0" lvl="0" marL="0">
              <a:spcBef>
                <a:spcPts val="0"/>
              </a:spcBef>
              <a:spcAft>
                <a:spcPts val="0"/>
              </a:spcAft>
              <a:buNone/>
            </a:pPr>
            <a:r>
              <a:rPr lang="en" sz="1200" u="sng">
                <a:solidFill>
                  <a:schemeClr val="hlink"/>
                </a:solidFill>
                <a:hlinkClick r:id="rId3"/>
              </a:rPr>
              <a:t>https://medium.com/react-native-training/mastering-the-camera-roll-in-react-native-13b3b1963a2d</a:t>
            </a:r>
            <a:endParaRPr sz="1200"/>
          </a:p>
          <a:p>
            <a:pPr indent="0" lvl="0" marL="0">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Montserrat"/>
                <a:ea typeface="Montserrat"/>
                <a:cs typeface="Montserrat"/>
                <a:sym typeface="Montserrat"/>
              </a:rPr>
              <a:t>Cancellable: </a:t>
            </a:r>
            <a:r>
              <a:rPr lang="en" sz="1200">
                <a:latin typeface="Montserrat"/>
                <a:ea typeface="Montserrat"/>
                <a:cs typeface="Montserrat"/>
                <a:sym typeface="Montserrat"/>
              </a:rPr>
              <a:t> On Android, alerts can be dismissed by tapping outside of the alert box. The dismissing behavior can be disabled altogether by providing an optional options parameter with the cancelable property set to false</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Talk about:</a:t>
            </a:r>
            <a:endParaRPr/>
          </a:p>
          <a:p>
            <a:pPr indent="-298450" lvl="0" marL="457200" rtl="0">
              <a:spcBef>
                <a:spcPts val="0"/>
              </a:spcBef>
              <a:spcAft>
                <a:spcPts val="0"/>
              </a:spcAft>
              <a:buSzPts val="1100"/>
              <a:buChar char="-"/>
            </a:pPr>
            <a:r>
              <a:rPr b="1" lang="en"/>
              <a:t>Benefits of Component Lifecycle - most important concept in react</a:t>
            </a:r>
            <a:endParaRPr b="1"/>
          </a:p>
          <a:p>
            <a:pPr indent="-298450" lvl="0" marL="457200" rtl="0">
              <a:spcBef>
                <a:spcPts val="0"/>
              </a:spcBef>
              <a:spcAft>
                <a:spcPts val="0"/>
              </a:spcAft>
              <a:buSzPts val="1100"/>
              <a:buChar char="-"/>
            </a:pPr>
            <a:r>
              <a:rPr lang="en"/>
              <a:t>Constructor - used to initialize state -- and to initialize props (briefly introduce state here)</a:t>
            </a:r>
            <a:endParaRPr/>
          </a:p>
          <a:p>
            <a:pPr indent="-298450" lvl="0" marL="457200" rtl="0">
              <a:spcBef>
                <a:spcPts val="0"/>
              </a:spcBef>
              <a:spcAft>
                <a:spcPts val="0"/>
              </a:spcAft>
              <a:buSzPts val="1100"/>
              <a:buChar char="-"/>
            </a:pPr>
            <a:r>
              <a:rPr lang="en"/>
              <a:t>componentWillMount - used for any side effect functions that need to happen before “render”</a:t>
            </a:r>
            <a:endParaRPr/>
          </a:p>
          <a:p>
            <a:pPr indent="-298450" lvl="0" marL="457200" rtl="0">
              <a:spcBef>
                <a:spcPts val="0"/>
              </a:spcBef>
              <a:spcAft>
                <a:spcPts val="0"/>
              </a:spcAft>
              <a:buSzPts val="1100"/>
              <a:buChar char="-"/>
            </a:pPr>
            <a:r>
              <a:rPr lang="en"/>
              <a:t>Render -</a:t>
            </a:r>
            <a:r>
              <a:rPr b="1" lang="en"/>
              <a:t> Most Important</a:t>
            </a:r>
            <a:endParaRPr b="1"/>
          </a:p>
          <a:p>
            <a:pPr indent="-298450" lvl="0" marL="457200" rtl="0">
              <a:spcBef>
                <a:spcPts val="0"/>
              </a:spcBef>
              <a:spcAft>
                <a:spcPts val="0"/>
              </a:spcAft>
              <a:buSzPts val="1100"/>
              <a:buChar char="-"/>
            </a:pPr>
            <a:r>
              <a:rPr lang="en"/>
              <a:t>componentDidMount: used for making network requests -- also if you set the state in this function the user will not see a flash of the screen with the 2 render calls being called quickly.</a:t>
            </a:r>
            <a:endParaRPr/>
          </a:p>
          <a:p>
            <a:pPr indent="-298450" lvl="0" marL="457200" rtl="0">
              <a:spcBef>
                <a:spcPts val="0"/>
              </a:spcBef>
              <a:spcAft>
                <a:spcPts val="0"/>
              </a:spcAft>
              <a:buSzPts val="1100"/>
              <a:buChar char="-"/>
            </a:pPr>
            <a:r>
              <a:rPr lang="en"/>
              <a:t>If we have time, also talk about:</a:t>
            </a:r>
            <a:endParaRPr/>
          </a:p>
          <a:p>
            <a:pPr indent="-298450" lvl="1" marL="914400" rtl="0">
              <a:spcBef>
                <a:spcPts val="0"/>
              </a:spcBef>
              <a:spcAft>
                <a:spcPts val="0"/>
              </a:spcAft>
              <a:buSzPts val="1100"/>
              <a:buChar char="-"/>
            </a:pPr>
            <a:r>
              <a:rPr lang="en"/>
              <a:t>Component Did Mount</a:t>
            </a:r>
            <a:endParaRPr/>
          </a:p>
          <a:p>
            <a:pPr indent="-298450" lvl="1" marL="914400" rtl="0">
              <a:spcBef>
                <a:spcPts val="0"/>
              </a:spcBef>
              <a:spcAft>
                <a:spcPts val="0"/>
              </a:spcAft>
              <a:buSzPts val="1100"/>
              <a:buChar char="-"/>
            </a:pPr>
            <a:r>
              <a:rPr lang="en"/>
              <a:t>Should Component Update</a:t>
            </a:r>
            <a:endParaRPr/>
          </a:p>
          <a:p>
            <a:pPr indent="-298450" lvl="2" marL="1371600" rtl="0">
              <a:spcBef>
                <a:spcPts val="0"/>
              </a:spcBef>
              <a:spcAft>
                <a:spcPts val="0"/>
              </a:spcAft>
              <a:buSzPts val="1100"/>
              <a:buChar char="-"/>
            </a:pPr>
            <a:r>
              <a:rPr lang="en"/>
              <a:t>Talk about efficiency of a react application</a:t>
            </a:r>
            <a:endParaRPr/>
          </a:p>
          <a:p>
            <a:pPr indent="-298450" lvl="1" marL="914400" rtl="0">
              <a:spcBef>
                <a:spcPts val="0"/>
              </a:spcBef>
              <a:spcAft>
                <a:spcPts val="0"/>
              </a:spcAft>
              <a:buSzPts val="1100"/>
              <a:buChar char="-"/>
            </a:pPr>
            <a:r>
              <a:rPr lang="en"/>
              <a:t>Component Did Update</a:t>
            </a:r>
            <a:endParaRPr/>
          </a:p>
          <a:p>
            <a:pPr indent="-298450" lvl="1" marL="914400">
              <a:spcBef>
                <a:spcPts val="0"/>
              </a:spcBef>
              <a:spcAft>
                <a:spcPts val="0"/>
              </a:spcAft>
              <a:buSzPts val="1100"/>
              <a:buChar char="-"/>
            </a:pPr>
            <a:r>
              <a:rPr lang="en"/>
              <a:t>Component Will Unmount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may want to make a component that RN doesn’t have!</a:t>
            </a:r>
            <a:endParaRPr/>
          </a:p>
          <a:p>
            <a:pPr indent="0" lvl="0" marL="0">
              <a:spcBef>
                <a:spcPts val="0"/>
              </a:spcBef>
              <a:spcAft>
                <a:spcPts val="0"/>
              </a:spcAft>
              <a:buNone/>
            </a:pPr>
            <a:r>
              <a:rPr lang="en"/>
              <a:t>In our case let’s create an on off switch, it’ll be a button which is red when on and green when off</a:t>
            </a:r>
            <a:endParaRPr/>
          </a:p>
          <a:p>
            <a:pPr indent="0" lvl="0" marL="0">
              <a:spcBef>
                <a:spcPts val="0"/>
              </a:spcBef>
              <a:spcAft>
                <a:spcPts val="0"/>
              </a:spcAft>
              <a:buNone/>
            </a:pPr>
            <a:r>
              <a:rPr lang="en"/>
              <a:t>We will make the button text </a:t>
            </a:r>
            <a:r>
              <a:rPr lang="en"/>
              <a:t>customizable.</a:t>
            </a:r>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Download it from the Play/App store using the icons on the top right!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building a react or react native components you will need to do a couple of standard things:</a:t>
            </a:r>
            <a:endParaRPr/>
          </a:p>
          <a:p>
            <a:pPr indent="-298450" lvl="0" marL="457200" rtl="0">
              <a:spcBef>
                <a:spcPts val="0"/>
              </a:spcBef>
              <a:spcAft>
                <a:spcPts val="0"/>
              </a:spcAft>
              <a:buSzPts val="1100"/>
              <a:buChar char="●"/>
            </a:pPr>
            <a:r>
              <a:rPr lang="en"/>
              <a:t>Add your imports</a:t>
            </a:r>
            <a:endParaRPr/>
          </a:p>
          <a:p>
            <a:pPr indent="-298450" lvl="0" marL="457200" rtl="0">
              <a:spcBef>
                <a:spcPts val="0"/>
              </a:spcBef>
              <a:spcAft>
                <a:spcPts val="0"/>
              </a:spcAft>
              <a:buSzPts val="1100"/>
              <a:buChar char="●"/>
            </a:pPr>
            <a:r>
              <a:rPr lang="en"/>
              <a:t>Create your class</a:t>
            </a:r>
            <a:endParaRPr/>
          </a:p>
          <a:p>
            <a:pPr indent="-298450" lvl="0" marL="457200" rtl="0">
              <a:spcBef>
                <a:spcPts val="0"/>
              </a:spcBef>
              <a:spcAft>
                <a:spcPts val="0"/>
              </a:spcAft>
              <a:buSzPts val="1100"/>
              <a:buChar char="●"/>
            </a:pPr>
            <a:r>
              <a:rPr lang="en"/>
              <a:t>Set up any initial state</a:t>
            </a:r>
            <a:endParaRPr/>
          </a:p>
          <a:p>
            <a:pPr indent="-298450" lvl="0" marL="457200" rtl="0">
              <a:spcBef>
                <a:spcPts val="0"/>
              </a:spcBef>
              <a:spcAft>
                <a:spcPts val="0"/>
              </a:spcAft>
              <a:buSzPts val="1100"/>
              <a:buChar char="●"/>
            </a:pPr>
            <a:r>
              <a:rPr lang="en"/>
              <a:t>Add callbacks for changing state</a:t>
            </a:r>
            <a:endParaRPr/>
          </a:p>
          <a:p>
            <a:pPr indent="-298450" lvl="0" marL="457200" rtl="0">
              <a:spcBef>
                <a:spcPts val="0"/>
              </a:spcBef>
              <a:spcAft>
                <a:spcPts val="0"/>
              </a:spcAft>
              <a:buSzPts val="1100"/>
              <a:buChar char="●"/>
            </a:pPr>
            <a:r>
              <a:rPr lang="en"/>
              <a:t>And use your state and props in your render</a:t>
            </a:r>
            <a:endParaRPr/>
          </a:p>
          <a:p>
            <a:pPr indent="-298450" lvl="0" marL="457200" rtl="0">
              <a:spcBef>
                <a:spcPts val="0"/>
              </a:spcBef>
              <a:spcAft>
                <a:spcPts val="0"/>
              </a:spcAft>
              <a:buSzPts val="1100"/>
              <a:buChar char="●"/>
            </a:pPr>
            <a:r>
              <a:rPr lang="en"/>
              <a:t>You can also have other lifecycle methods if needed.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Most Styles are straightforward, then there is flex</a:t>
            </a:r>
            <a:endParaRPr/>
          </a:p>
          <a:p>
            <a:pPr indent="0" lvl="0" marL="0">
              <a:spcBef>
                <a:spcPts val="0"/>
              </a:spcBef>
              <a:spcAft>
                <a:spcPts val="0"/>
              </a:spcAft>
              <a:buNone/>
            </a:pPr>
            <a:r>
              <a:rPr lang="en"/>
              <a:t>Flex is the Layout system for web and React Native. Here are the related styles:</a:t>
            </a:r>
            <a:endParaRPr/>
          </a:p>
          <a:p>
            <a:pPr indent="0" lvl="0" marL="0" rtl="0">
              <a:spcBef>
                <a:spcPts val="0"/>
              </a:spcBef>
              <a:spcAft>
                <a:spcPts val="0"/>
              </a:spcAft>
              <a:buNone/>
            </a:pPr>
            <a:r>
              <a:rPr lang="en"/>
              <a:t>flexDirection - controls whether your views are laid out horizontally or vertically</a:t>
            </a:r>
            <a:endParaRPr/>
          </a:p>
          <a:p>
            <a:pPr indent="0" lvl="0" marL="0">
              <a:spcBef>
                <a:spcPts val="0"/>
              </a:spcBef>
              <a:spcAft>
                <a:spcPts val="0"/>
              </a:spcAft>
              <a:buNone/>
            </a:pPr>
            <a:r>
              <a:rPr lang="en"/>
              <a:t>flex - controls whether your view’s size relative to other views in the same row or column</a:t>
            </a:r>
            <a:endParaRPr/>
          </a:p>
          <a:p>
            <a:pPr indent="0" lvl="0" marL="0">
              <a:spcBef>
                <a:spcPts val="0"/>
              </a:spcBef>
              <a:spcAft>
                <a:spcPts val="0"/>
              </a:spcAft>
              <a:buNone/>
            </a:pPr>
            <a:r>
              <a:rPr lang="en"/>
              <a:t>justifyContent - controls how your views are aligned</a:t>
            </a:r>
            <a:endParaRPr/>
          </a:p>
          <a:p>
            <a:pPr indent="0" lvl="0" marL="0">
              <a:spcBef>
                <a:spcPts val="0"/>
              </a:spcBef>
              <a:spcAft>
                <a:spcPts val="0"/>
              </a:spcAft>
              <a:buNone/>
            </a:pPr>
            <a:r>
              <a:rPr lang="en"/>
              <a:t>alignItems - same as justifyContent (but in the perpendicular direction)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command line:</a:t>
            </a:r>
            <a:endParaRPr/>
          </a:p>
          <a:p>
            <a:pPr indent="-298450" lvl="0" marL="457200" rtl="0">
              <a:spcBef>
                <a:spcPts val="0"/>
              </a:spcBef>
              <a:spcAft>
                <a:spcPts val="0"/>
              </a:spcAft>
              <a:buSzPts val="1100"/>
              <a:buAutoNum type="arabicPeriod"/>
            </a:pPr>
            <a:r>
              <a:rPr lang="en"/>
              <a:t>Go to the root directory of the project</a:t>
            </a:r>
            <a:endParaRPr/>
          </a:p>
          <a:p>
            <a:pPr indent="-298450" lvl="0" marL="457200" rtl="0">
              <a:spcBef>
                <a:spcPts val="0"/>
              </a:spcBef>
              <a:spcAft>
                <a:spcPts val="0"/>
              </a:spcAft>
              <a:buSzPts val="1100"/>
              <a:buAutoNum type="arabicPeriod"/>
            </a:pPr>
            <a:r>
              <a:rPr lang="en"/>
              <a:t>Run “yarn install”</a:t>
            </a:r>
            <a:endParaRPr/>
          </a:p>
          <a:p>
            <a:pPr indent="-298450" lvl="0" marL="457200" rtl="0">
              <a:spcBef>
                <a:spcPts val="0"/>
              </a:spcBef>
              <a:spcAft>
                <a:spcPts val="0"/>
              </a:spcAft>
              <a:buSzPts val="1100"/>
              <a:buAutoNum type="arabicPeriod"/>
            </a:pPr>
            <a:r>
              <a:rPr lang="en"/>
              <a:t>Run “exp start”</a:t>
            </a:r>
            <a:endParaRPr/>
          </a:p>
          <a:p>
            <a:pPr indent="0" lvl="0" marL="0" rtl="0">
              <a:spcBef>
                <a:spcPts val="0"/>
              </a:spcBef>
              <a:spcAft>
                <a:spcPts val="0"/>
              </a:spcAft>
              <a:buNone/>
            </a:pPr>
            <a:r>
              <a:t/>
            </a:r>
            <a:endParaRPr/>
          </a:p>
          <a:p>
            <a:pPr indent="0" lvl="0" marL="0" rtl="0">
              <a:spcBef>
                <a:spcPts val="0"/>
              </a:spcBef>
              <a:spcAft>
                <a:spcPts val="0"/>
              </a:spcAft>
              <a:buNone/>
            </a:pPr>
            <a:r>
              <a:rPr lang="en"/>
              <a:t>FYI: Yarn is an alternative to NPM</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Cross-Platform means your RN apps can run on both android and iOS.</a:t>
            </a:r>
            <a:endParaRPr/>
          </a:p>
          <a:p>
            <a:pPr indent="0" lvl="0" marL="0">
              <a:spcBef>
                <a:spcPts val="0"/>
              </a:spcBef>
              <a:spcAft>
                <a:spcPts val="0"/>
              </a:spcAft>
              <a:buNone/>
            </a:pPr>
            <a:r>
              <a:rPr lang="en"/>
              <a:t>React Native enabled mobile development for Javascript developers! You don’t need to write native code for the App to 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Show main components of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(Without going into specifics, </a:t>
            </a:r>
            <a:r>
              <a:rPr lang="en">
                <a:solidFill>
                  <a:srgbClr val="333333"/>
                </a:solidFill>
                <a:highlight>
                  <a:srgbClr val="FFFFFF"/>
                </a:highlight>
              </a:rPr>
              <a:t>emphasize that these are the basic building blocks of react &amp; react native</a:t>
            </a:r>
            <a:r>
              <a:rPr lang="en"/>
              <a:t>)</a:t>
            </a:r>
            <a:endParaRPr/>
          </a:p>
          <a:p>
            <a:pPr indent="0" lvl="0" marL="0">
              <a:spcBef>
                <a:spcPts val="0"/>
              </a:spcBef>
              <a:spcAft>
                <a:spcPts val="0"/>
              </a:spcAft>
              <a:buNone/>
            </a:pPr>
            <a:r>
              <a:rPr lang="en"/>
              <a:t>Ideas to get across:</a:t>
            </a:r>
            <a:endParaRPr/>
          </a:p>
          <a:p>
            <a:pPr indent="-298450" lvl="0" marL="457200" rtl="0">
              <a:spcBef>
                <a:spcPts val="0"/>
              </a:spcBef>
              <a:spcAft>
                <a:spcPts val="0"/>
              </a:spcAft>
              <a:buSzPts val="1100"/>
              <a:buChar char="-"/>
            </a:pPr>
            <a:r>
              <a:rPr lang="en"/>
              <a:t>Components are reusable</a:t>
            </a:r>
            <a:endParaRPr/>
          </a:p>
          <a:p>
            <a:pPr indent="-298450" lvl="1" marL="914400" rtl="0">
              <a:spcBef>
                <a:spcPts val="0"/>
              </a:spcBef>
              <a:spcAft>
                <a:spcPts val="0"/>
              </a:spcAft>
              <a:buSzPts val="1100"/>
              <a:buChar char="-"/>
            </a:pPr>
            <a:r>
              <a:rPr lang="en"/>
              <a:t>You can use your components in other components</a:t>
            </a:r>
            <a:endParaRPr/>
          </a:p>
          <a:p>
            <a:pPr indent="-298450" lvl="0" marL="457200" rtl="0">
              <a:spcBef>
                <a:spcPts val="0"/>
              </a:spcBef>
              <a:spcAft>
                <a:spcPts val="0"/>
              </a:spcAft>
              <a:buSzPts val="1100"/>
              <a:buChar char="-"/>
            </a:pPr>
            <a:r>
              <a:rPr lang="en"/>
              <a:t>Components are isolated</a:t>
            </a:r>
            <a:endParaRPr/>
          </a:p>
          <a:p>
            <a:pPr indent="-298450" lvl="0" marL="457200" rtl="0">
              <a:spcBef>
                <a:spcPts val="0"/>
              </a:spcBef>
              <a:spcAft>
                <a:spcPts val="0"/>
              </a:spcAft>
              <a:buSzPts val="1100"/>
              <a:buChar char="-"/>
            </a:pPr>
            <a:r>
              <a:rPr lang="en"/>
              <a:t>Components are the basic building blocks of a react native application</a:t>
            </a:r>
            <a:endParaRPr/>
          </a:p>
          <a:p>
            <a:pPr indent="0" lvl="0" marL="0" rtl="0">
              <a:spcBef>
                <a:spcPts val="0"/>
              </a:spcBef>
              <a:spcAft>
                <a:spcPts val="0"/>
              </a:spcAft>
              <a:buNone/>
            </a:pPr>
            <a:r>
              <a:t/>
            </a:r>
            <a:endParaRPr/>
          </a:p>
          <a:p>
            <a:pPr indent="0" lvl="0" marL="0" rtl="0">
              <a:spcBef>
                <a:spcPts val="0"/>
              </a:spcBef>
              <a:spcAft>
                <a:spcPts val="0"/>
              </a:spcAft>
              <a:buNone/>
            </a:pPr>
            <a:r>
              <a:rPr lang="en"/>
              <a:t>Props are how you pass variables into your components.</a:t>
            </a:r>
            <a:endParaRPr/>
          </a:p>
          <a:p>
            <a:pPr indent="0" lvl="0" marL="0">
              <a:spcBef>
                <a:spcPts val="0"/>
              </a:spcBef>
              <a:spcAft>
                <a:spcPts val="0"/>
              </a:spcAft>
              <a:buNone/>
            </a:pPr>
            <a:r>
              <a:rPr lang="en"/>
              <a:t>State is how you save information inside of a component.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Components go through three different parts of the lifecycle: mounting, updating and unmounting.</a:t>
            </a:r>
            <a:endParaRPr/>
          </a:p>
          <a:p>
            <a:pPr indent="0" lvl="0" marL="0" rtl="0">
              <a:spcBef>
                <a:spcPts val="0"/>
              </a:spcBef>
              <a:spcAft>
                <a:spcPts val="0"/>
              </a:spcAft>
              <a:buNone/>
            </a:pPr>
            <a:r>
              <a:t/>
            </a:r>
            <a:endParaRPr/>
          </a:p>
          <a:p>
            <a:pPr indent="0" lvl="0" marL="0" rtl="0">
              <a:spcBef>
                <a:spcPts val="0"/>
              </a:spcBef>
              <a:spcAft>
                <a:spcPts val="0"/>
              </a:spcAft>
              <a:buNone/>
            </a:pPr>
            <a:r>
              <a:rPr lang="en"/>
              <a:t>Mounting is for the initial render, updating is for any successive render, and unmounting if for when the component is removed.</a:t>
            </a:r>
            <a:endParaRPr/>
          </a:p>
          <a:p>
            <a:pPr indent="0" lvl="0" marL="0" rtl="0">
              <a:spcBef>
                <a:spcPts val="0"/>
              </a:spcBef>
              <a:spcAft>
                <a:spcPts val="0"/>
              </a:spcAft>
              <a:buNone/>
            </a:pPr>
            <a:r>
              <a:t/>
            </a:r>
            <a:endParaRPr/>
          </a:p>
          <a:p>
            <a:pPr indent="0" lvl="0" marL="0" rtl="0">
              <a:spcBef>
                <a:spcPts val="0"/>
              </a:spcBef>
              <a:spcAft>
                <a:spcPts val="0"/>
              </a:spcAft>
              <a:buNone/>
            </a:pPr>
            <a:r>
              <a:rPr lang="en"/>
              <a:t>Check out the React docs to learn about the functions that React provides during these parts of the lifecycle!</a:t>
            </a:r>
            <a:endParaRPr/>
          </a:p>
          <a:p>
            <a:pPr indent="0" lvl="0" marL="0" rtl="0">
              <a:spcBef>
                <a:spcPts val="0"/>
              </a:spcBef>
              <a:spcAft>
                <a:spcPts val="0"/>
              </a:spcAft>
              <a:buNone/>
            </a:pPr>
            <a:r>
              <a:t/>
            </a:r>
            <a:endParaRPr/>
          </a:p>
          <a:p>
            <a:pPr indent="0" lvl="0" marL="0" rtl="0">
              <a:spcBef>
                <a:spcPts val="0"/>
              </a:spcBef>
              <a:spcAft>
                <a:spcPts val="0"/>
              </a:spcAft>
              <a:buNone/>
            </a:pPr>
            <a:r>
              <a:rPr lang="en"/>
              <a:t>In this app, we are focusing on the </a:t>
            </a:r>
            <a:r>
              <a:rPr b="1" lang="en"/>
              <a:t>constructor</a:t>
            </a:r>
            <a:r>
              <a:rPr lang="en"/>
              <a:t>, which initializes state for the component (Mounting phase), and the </a:t>
            </a:r>
            <a:r>
              <a:rPr b="1" lang="en"/>
              <a:t>render</a:t>
            </a:r>
            <a:r>
              <a:rPr lang="en"/>
              <a:t> function, which returns the structure for the component (i.e. how it looks).  Note that the render function is used in both the mounting phase (i.e. the initial render), and the updating phase.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Talk about javascript functions, and briefly talk about ES6 fat arrow functions.</a:t>
            </a:r>
            <a:endParaRPr/>
          </a:p>
          <a:p>
            <a:pPr indent="0" lvl="0" marL="0">
              <a:spcBef>
                <a:spcPts val="0"/>
              </a:spcBef>
              <a:spcAft>
                <a:spcPts val="0"/>
              </a:spcAft>
              <a:buNone/>
            </a:pPr>
            <a:r>
              <a:t/>
            </a:r>
            <a:endParaRPr/>
          </a:p>
          <a:p>
            <a:pPr indent="0" lvl="0" marL="0" rtl="0">
              <a:spcBef>
                <a:spcPts val="0"/>
              </a:spcBef>
              <a:spcAft>
                <a:spcPts val="0"/>
              </a:spcAft>
              <a:buNone/>
            </a:pPr>
            <a:r>
              <a:rPr lang="en"/>
              <a:t>Fat arrow functions are what we use in react classes to be able to use the “this” variable inside of those functions to access props and state.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nack.expo.io/@benedgar/meme-creator-stage-0" TargetMode="External"/><Relationship Id="rId4" Type="http://schemas.openxmlformats.org/officeDocument/2006/relationships/hyperlink" Target="https://github.com/ben-edgar/meme-creator/commit/6232ec1c1325778876ebd311af6623b9d51beaa8" TargetMode="External"/><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facebook.github.io/react-native/docs/components-and-ap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nack.expo.io/@benedgar/meme-creator-stage-1" TargetMode="External"/><Relationship Id="rId4" Type="http://schemas.openxmlformats.org/officeDocument/2006/relationships/hyperlink" Target="https://github.com/ben-edgar/meme-creator/commit/c37dc7c9f47bb8888108e182cce43024f1f82ab1" TargetMode="Externa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nack.expo.io/@benedgar/meme-creator-stage-2" TargetMode="External"/><Relationship Id="rId4" Type="http://schemas.openxmlformats.org/officeDocument/2006/relationships/hyperlink" Target="https://github.com/ben-edgar/meme-creator/commit/53bb0b603c7dff2a207bfbaccdec3938aa03c1d2" TargetMode="External"/><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nack.expo.io/@benedgar/meme-creator-stage-3" TargetMode="External"/><Relationship Id="rId4" Type="http://schemas.openxmlformats.org/officeDocument/2006/relationships/hyperlink" Target="https://github.com/ben-edgar/meme-creator/commit/82ff8365fdee5967cab783d04c2b3249604ad0e3" TargetMode="External"/><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google.com/forms/d/e/1FAIpQLScrkDxGP6yl5KaA31oagQ3RH4OH4Jn5Lu-4kAQXqN9fgtcMgw/viewform" TargetMode="External"/><Relationship Id="rId4" Type="http://schemas.openxmlformats.org/officeDocument/2006/relationships/hyperlink" Target="http://ap.pn/2oYN4Nx" TargetMode="External"/><Relationship Id="rId5" Type="http://schemas.openxmlformats.org/officeDocument/2006/relationships/hyperlink" Target="https://snack.expo.io/@benedgar/meme-creator-stage-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facebook.github.io/react/docs/component-specs.html#lifecycle-metho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snack.expo.io/ByFYh_Gwf"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6.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facebook.github.io/react-native/docs/text-style-props.html" TargetMode="External"/><Relationship Id="rId4" Type="http://schemas.openxmlformats.org/officeDocument/2006/relationships/hyperlink" Target="https://facebook.github.io/react-native/docs/view-style-props.html" TargetMode="External"/><Relationship Id="rId5"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hyperlink" Target="http://flexboxfrogg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yarnpkg.com/lang/en/docs/install/" TargetMode="External"/><Relationship Id="rId4" Type="http://schemas.openxmlformats.org/officeDocument/2006/relationships/hyperlink" Target="https://docs.expo.io/versions/latest/introduction/installation.html#desktop-development-tool-xde" TargetMode="External"/><Relationship Id="rId5" Type="http://schemas.openxmlformats.org/officeDocument/2006/relationships/hyperlink" Target="https://docs.expo.io/versions/latest/guides/exp-cli.html" TargetMode="External"/><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actjs.org/docs/react-compon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js/js_functions.asp" TargetMode="External"/><Relationship Id="rId4" Type="http://schemas.openxmlformats.org/officeDocument/2006/relationships/hyperlink" Target="https://www.sitepoint.com/es6-arrow-functions-new-fat-concise-syntax-javascrip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React Native</a:t>
            </a:r>
            <a:endParaRPr>
              <a:solidFill>
                <a:srgbClr val="ADF5DD"/>
              </a:solidFill>
            </a:endParaRPr>
          </a:p>
        </p:txBody>
      </p:sp>
      <p:sp>
        <p:nvSpPr>
          <p:cNvPr id="135" name="Shape 135"/>
          <p:cNvSpPr txBox="1"/>
          <p:nvPr>
            <p:ph idx="1" type="subTitle"/>
          </p:nvPr>
        </p:nvSpPr>
        <p:spPr>
          <a:xfrm>
            <a:off x="4833900" y="2426925"/>
            <a:ext cx="3720600" cy="200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While you wait:</a:t>
            </a:r>
            <a:endParaRPr sz="1800"/>
          </a:p>
          <a:p>
            <a:pPr indent="-342900" lvl="0" marL="457200" rtl="0">
              <a:spcBef>
                <a:spcPts val="0"/>
              </a:spcBef>
              <a:spcAft>
                <a:spcPts val="0"/>
              </a:spcAft>
              <a:buSzPts val="1800"/>
              <a:buChar char="●"/>
            </a:pPr>
            <a:r>
              <a:rPr lang="en" sz="1800"/>
              <a:t>Download The Expo App from the Play Store or App Store</a:t>
            </a:r>
            <a:endParaRPr sz="1800"/>
          </a:p>
          <a:p>
            <a:pPr indent="-342900" lvl="0" marL="457200">
              <a:spcBef>
                <a:spcPts val="0"/>
              </a:spcBef>
              <a:spcAft>
                <a:spcPts val="0"/>
              </a:spcAft>
              <a:buSzPts val="1800"/>
              <a:buChar char="●"/>
            </a:pPr>
            <a:r>
              <a:rPr lang="en" sz="1800"/>
              <a:t>Slides - </a:t>
            </a:r>
            <a:r>
              <a:rPr lang="en" sz="1800" u="sng">
                <a:solidFill>
                  <a:schemeClr val="hlink"/>
                </a:solidFill>
                <a:hlinkClick r:id="rId3"/>
              </a:rPr>
              <a:t>ap.pn/2p90qqo</a:t>
            </a:r>
            <a:endParaRPr sz="1800"/>
          </a:p>
        </p:txBody>
      </p:sp>
      <p:sp>
        <p:nvSpPr>
          <p:cNvPr id="136" name="Shape 136"/>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latin typeface="Lato"/>
                <a:ea typeface="Lato"/>
                <a:cs typeface="Lato"/>
                <a:sym typeface="Lato"/>
              </a:rPr>
              <a:t>(C) 2017 Appian Corporation.  Distribution with attribution permitted.  All other rights reserved</a:t>
            </a:r>
            <a:endParaRPr i="1">
              <a:solidFill>
                <a:srgbClr val="FFFFFF"/>
              </a:solidFill>
              <a:latin typeface="Lato"/>
              <a:ea typeface="Lato"/>
              <a:cs typeface="Lato"/>
              <a:sym typeface="Lato"/>
            </a:endParaRPr>
          </a:p>
        </p:txBody>
      </p:sp>
      <p:pic>
        <p:nvPicPr>
          <p:cNvPr id="137" name="Shape 137">
            <a:hlinkClick r:id="rId4"/>
          </p:cNvPr>
          <p:cNvPicPr preferRelativeResize="0"/>
          <p:nvPr/>
        </p:nvPicPr>
        <p:blipFill>
          <a:blip r:embed="rId5">
            <a:alphaModFix/>
          </a:blip>
          <a:stretch>
            <a:fillRect/>
          </a:stretch>
        </p:blipFill>
        <p:spPr>
          <a:xfrm>
            <a:off x="5001850" y="4278512"/>
            <a:ext cx="1713276" cy="503289"/>
          </a:xfrm>
          <a:prstGeom prst="rect">
            <a:avLst/>
          </a:prstGeom>
          <a:noFill/>
          <a:ln>
            <a:noFill/>
          </a:ln>
        </p:spPr>
      </p:pic>
      <p:pic>
        <p:nvPicPr>
          <p:cNvPr id="138" name="Shape 138">
            <a:hlinkClick r:id="rId6"/>
          </p:cNvPr>
          <p:cNvPicPr preferRelativeResize="0"/>
          <p:nvPr/>
        </p:nvPicPr>
        <p:blipFill>
          <a:blip r:embed="rId7">
            <a:alphaModFix/>
          </a:blip>
          <a:stretch>
            <a:fillRect/>
          </a:stretch>
        </p:blipFill>
        <p:spPr>
          <a:xfrm>
            <a:off x="5001850" y="3761350"/>
            <a:ext cx="1713274" cy="503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 Concepts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idx="4294967295" type="body"/>
          </p:nvPr>
        </p:nvSpPr>
        <p:spPr>
          <a:xfrm>
            <a:off x="2307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When you are debugging try using console.log(); to </a:t>
            </a:r>
            <a:r>
              <a:rPr lang="en" sz="1400"/>
              <a:t>p</a:t>
            </a:r>
            <a:r>
              <a:rPr lang="en" sz="1400"/>
              <a:t>rint </a:t>
            </a:r>
            <a:r>
              <a:rPr lang="en" sz="1400"/>
              <a:t>o</a:t>
            </a:r>
            <a:r>
              <a:rPr lang="en" sz="1400"/>
              <a:t>ut</a:t>
            </a:r>
            <a:r>
              <a:rPr lang="en" sz="1400"/>
              <a:t> </a:t>
            </a:r>
            <a:r>
              <a:rPr lang="en" sz="1400"/>
              <a:t>variables and see where your code is breaking.</a:t>
            </a:r>
            <a:endParaRPr sz="1400"/>
          </a:p>
          <a:p>
            <a:pPr indent="0" lvl="0" marL="0" rtl="0">
              <a:spcBef>
                <a:spcPts val="1600"/>
              </a:spcBef>
              <a:spcAft>
                <a:spcPts val="0"/>
              </a:spcAft>
              <a:buNone/>
            </a:pPr>
            <a:r>
              <a:rPr lang="en" sz="1400"/>
              <a:t>Click on the bottom bar in expo to open the log/error drawer.</a:t>
            </a:r>
            <a:endParaRPr sz="1400"/>
          </a:p>
          <a:p>
            <a:pPr indent="0" lvl="0" marL="0" rtl="0">
              <a:spcBef>
                <a:spcPts val="1600"/>
              </a:spcBef>
              <a:spcAft>
                <a:spcPts val="1600"/>
              </a:spcAft>
              <a:buNone/>
            </a:pPr>
            <a:r>
              <a:t/>
            </a:r>
            <a:endParaRPr sz="1400"/>
          </a:p>
        </p:txBody>
      </p:sp>
      <p:grpSp>
        <p:nvGrpSpPr>
          <p:cNvPr id="222" name="Shape 222"/>
          <p:cNvGrpSpPr/>
          <p:nvPr/>
        </p:nvGrpSpPr>
        <p:grpSpPr>
          <a:xfrm>
            <a:off x="238542" y="2642092"/>
            <a:ext cx="8669872" cy="2160853"/>
            <a:chOff x="955466" y="2641967"/>
            <a:chExt cx="7030386" cy="1752232"/>
          </a:xfrm>
        </p:grpSpPr>
        <p:pic>
          <p:nvPicPr>
            <p:cNvPr id="223" name="Shape 223"/>
            <p:cNvPicPr preferRelativeResize="0"/>
            <p:nvPr/>
          </p:nvPicPr>
          <p:blipFill rotWithShape="1">
            <a:blip r:embed="rId3">
              <a:alphaModFix/>
            </a:blip>
            <a:srcRect b="74765" l="0" r="0" t="0"/>
            <a:stretch/>
          </p:blipFill>
          <p:spPr>
            <a:xfrm>
              <a:off x="955466" y="2641967"/>
              <a:ext cx="7019867" cy="714396"/>
            </a:xfrm>
            <a:prstGeom prst="rect">
              <a:avLst/>
            </a:prstGeom>
            <a:noFill/>
            <a:ln>
              <a:noFill/>
            </a:ln>
          </p:spPr>
        </p:pic>
        <p:pic>
          <p:nvPicPr>
            <p:cNvPr id="224" name="Shape 224"/>
            <p:cNvPicPr preferRelativeResize="0"/>
            <p:nvPr/>
          </p:nvPicPr>
          <p:blipFill rotWithShape="1">
            <a:blip r:embed="rId3">
              <a:alphaModFix/>
            </a:blip>
            <a:srcRect b="0" l="0" r="0" t="70633"/>
            <a:stretch/>
          </p:blipFill>
          <p:spPr>
            <a:xfrm>
              <a:off x="965975" y="3562825"/>
              <a:ext cx="7019876" cy="831375"/>
            </a:xfrm>
            <a:prstGeom prst="rect">
              <a:avLst/>
            </a:prstGeom>
            <a:noFill/>
            <a:ln>
              <a:noFill/>
            </a:ln>
          </p:spPr>
        </p:pic>
        <p:pic>
          <p:nvPicPr>
            <p:cNvPr id="225" name="Shape 225"/>
            <p:cNvPicPr preferRelativeResize="0"/>
            <p:nvPr/>
          </p:nvPicPr>
          <p:blipFill rotWithShape="1">
            <a:blip r:embed="rId3">
              <a:alphaModFix/>
            </a:blip>
            <a:srcRect b="53295" l="0" r="0" t="38885"/>
            <a:stretch/>
          </p:blipFill>
          <p:spPr>
            <a:xfrm>
              <a:off x="965975" y="3349881"/>
              <a:ext cx="7019876" cy="221351"/>
            </a:xfrm>
            <a:prstGeom prst="rect">
              <a:avLst/>
            </a:prstGeom>
            <a:noFill/>
            <a:ln>
              <a:noFill/>
            </a:ln>
          </p:spPr>
        </p:pic>
      </p:grpSp>
      <p:sp>
        <p:nvSpPr>
          <p:cNvPr id="226" name="Shape 226"/>
          <p:cNvSpPr/>
          <p:nvPr/>
        </p:nvSpPr>
        <p:spPr>
          <a:xfrm>
            <a:off x="3425658" y="3117472"/>
            <a:ext cx="39855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343453" y="3788027"/>
            <a:ext cx="3183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345436" y="3594031"/>
            <a:ext cx="1467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txBox="1"/>
          <p:nvPr/>
        </p:nvSpPr>
        <p:spPr>
          <a:xfrm>
            <a:off x="3659545" y="3668909"/>
            <a:ext cx="3566100" cy="4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 see you undefined variable!</a:t>
            </a:r>
            <a:endParaRPr>
              <a:solidFill>
                <a:srgbClr val="FFFFFF"/>
              </a:solidFill>
            </a:endParaRPr>
          </a:p>
        </p:txBody>
      </p:sp>
      <p:cxnSp>
        <p:nvCxnSpPr>
          <p:cNvPr id="230" name="Shape 230"/>
          <p:cNvCxnSpPr/>
          <p:nvPr/>
        </p:nvCxnSpPr>
        <p:spPr>
          <a:xfrm flipH="1" rot="-5400000">
            <a:off x="755675" y="2935275"/>
            <a:ext cx="1156200" cy="1434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31" name="Shape 231"/>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Console Logs are our Friends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nvSpPr>
        <p:spPr>
          <a:xfrm>
            <a:off x="1219025" y="2892425"/>
            <a:ext cx="59907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takePhoto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 async () </a:t>
            </a:r>
            <a:r>
              <a:rPr lang="en" sz="1200">
                <a:solidFill>
                  <a:srgbClr val="F6B26B"/>
                </a:solidFill>
                <a:latin typeface="Consolas"/>
                <a:ea typeface="Consolas"/>
                <a:cs typeface="Consolas"/>
                <a:sym typeface="Consolas"/>
              </a:rPr>
              <a:t>=&gt;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rgbClr val="FFFFFF"/>
                </a:solidFill>
                <a:latin typeface="Consolas"/>
                <a:ea typeface="Consolas"/>
                <a:cs typeface="Consolas"/>
                <a:sym typeface="Consolas"/>
              </a:rPr>
              <a:t>(</a:t>
            </a:r>
            <a:r>
              <a:rPr lang="en" sz="1200">
                <a:solidFill>
                  <a:srgbClr val="93C47D"/>
                </a:solidFill>
                <a:latin typeface="Consolas"/>
                <a:ea typeface="Consolas"/>
                <a:cs typeface="Consolas"/>
                <a:sym typeface="Consolas"/>
              </a:rPr>
              <a:t>‘taking photo’</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let</a:t>
            </a:r>
            <a:r>
              <a:rPr lang="en" sz="1200">
                <a:solidFill>
                  <a:srgbClr val="FFFFFF"/>
                </a:solidFill>
                <a:latin typeface="Consolas"/>
                <a:ea typeface="Consolas"/>
                <a:cs typeface="Consolas"/>
                <a:sym typeface="Consolas"/>
              </a:rPr>
              <a:t> img = await </a:t>
            </a:r>
            <a:r>
              <a:rPr lang="en" sz="1200">
                <a:solidFill>
                  <a:srgbClr val="6FA8DC"/>
                </a:solidFill>
                <a:latin typeface="Consolas"/>
                <a:ea typeface="Consolas"/>
                <a:cs typeface="Consolas"/>
                <a:sym typeface="Consolas"/>
              </a:rPr>
              <a:t>Expo</a:t>
            </a:r>
            <a:r>
              <a:rPr lang="en" sz="1200">
                <a:solidFill>
                  <a:srgbClr val="FFFFFF"/>
                </a:solidFill>
                <a:latin typeface="Consolas"/>
                <a:ea typeface="Consolas"/>
                <a:cs typeface="Consolas"/>
                <a:sym typeface="Consolas"/>
              </a:rPr>
              <a:t>.</a:t>
            </a:r>
            <a:r>
              <a:rPr lang="en" sz="1200">
                <a:solidFill>
                  <a:srgbClr val="6FA8DC"/>
                </a:solidFill>
                <a:latin typeface="Consolas"/>
                <a:ea typeface="Consolas"/>
                <a:cs typeface="Consolas"/>
                <a:sym typeface="Consolas"/>
              </a:rPr>
              <a:t>ImagePicker</a:t>
            </a:r>
            <a:r>
              <a:rPr lang="en" sz="1200">
                <a:solidFill>
                  <a:srgbClr val="FFFFFF"/>
                </a:solidFill>
                <a:latin typeface="Consolas"/>
                <a:ea typeface="Consolas"/>
                <a:cs typeface="Consolas"/>
                <a:sym typeface="Consolas"/>
              </a:rPr>
              <a:t>.launchCameraAsync();</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if</a:t>
            </a: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img.cancelled) {</a:t>
            </a:r>
            <a:endParaRPr sz="1200">
              <a:solidFill>
                <a:schemeClr val="lt1"/>
              </a:solidFill>
              <a:latin typeface="Consolas"/>
              <a:ea typeface="Consolas"/>
              <a:cs typeface="Consolas"/>
              <a:sym typeface="Consolas"/>
            </a:endParaRPr>
          </a:p>
          <a:p>
            <a:pPr indent="0" lvl="0" marL="0" rtl="0">
              <a:spcBef>
                <a:spcPts val="0"/>
              </a:spcBef>
              <a:spcAft>
                <a:spcPts val="0"/>
              </a:spcAft>
              <a:buNone/>
            </a:pPr>
            <a:r>
              <a:rPr lang="en" sz="1200">
                <a:solidFill>
                  <a:schemeClr val="lt1"/>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chemeClr val="lt1"/>
                </a:solidFill>
                <a:latin typeface="Consolas"/>
                <a:ea typeface="Consolas"/>
                <a:cs typeface="Consolas"/>
                <a:sym typeface="Consolas"/>
              </a:rPr>
              <a:t>(</a:t>
            </a:r>
            <a:r>
              <a:rPr lang="en" sz="1200">
                <a:solidFill>
                  <a:srgbClr val="93C47D"/>
                </a:solidFill>
                <a:latin typeface="Consolas"/>
                <a:ea typeface="Consolas"/>
                <a:cs typeface="Consolas"/>
                <a:sym typeface="Consolas"/>
              </a:rPr>
              <a:t>‘photo taken’</a:t>
            </a:r>
            <a:r>
              <a:rPr lang="en" sz="1200">
                <a:solidFill>
                  <a:schemeClr val="lt1"/>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6FA8DC"/>
                </a:solidFill>
                <a:latin typeface="Consolas"/>
                <a:ea typeface="Consolas"/>
                <a:cs typeface="Consolas"/>
                <a:sym typeface="Consolas"/>
              </a:rPr>
              <a:t>this</a:t>
            </a:r>
            <a:r>
              <a:rPr lang="en" sz="1200">
                <a:solidFill>
                  <a:srgbClr val="FFFFFF"/>
                </a:solidFill>
                <a:latin typeface="Consolas"/>
                <a:ea typeface="Consolas"/>
                <a:cs typeface="Consolas"/>
                <a:sym typeface="Consolas"/>
              </a:rPr>
              <a:t>.setState({ photo: img, screen: memeScreen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200">
              <a:solidFill>
                <a:srgbClr val="FFFFFF"/>
              </a:solidFill>
              <a:latin typeface="Consolas"/>
              <a:ea typeface="Consolas"/>
              <a:cs typeface="Consolas"/>
              <a:sym typeface="Consolas"/>
            </a:endParaRPr>
          </a:p>
        </p:txBody>
      </p:sp>
      <p:sp>
        <p:nvSpPr>
          <p:cNvPr id="237" name="Shape 2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Waiting on an API</a:t>
            </a:r>
            <a:endParaRPr sz="2800">
              <a:solidFill>
                <a:srgbClr val="ADF5DD"/>
              </a:solidFill>
            </a:endParaRPr>
          </a:p>
        </p:txBody>
      </p:sp>
      <p:sp>
        <p:nvSpPr>
          <p:cNvPr id="238" name="Shape 238"/>
          <p:cNvSpPr txBox="1"/>
          <p:nvPr>
            <p:ph idx="1" type="body"/>
          </p:nvPr>
        </p:nvSpPr>
        <p:spPr>
          <a:xfrm>
            <a:off x="12975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Some functions may take time to return a result (networking, user interaction, slow processing). We use async &amp; await for these occasions. (The docs for an api will tell you if it is needed).</a:t>
            </a:r>
            <a:endParaRPr sz="1400"/>
          </a:p>
          <a:p>
            <a:pPr indent="0" lvl="0" marL="0">
              <a:spcBef>
                <a:spcPts val="1600"/>
              </a:spcBef>
              <a:spcAft>
                <a:spcPts val="0"/>
              </a:spcAft>
              <a:buNone/>
            </a:pPr>
            <a:r>
              <a:rPr lang="en" sz="1400"/>
              <a:t>The Camera Api is an example of this!</a:t>
            </a:r>
            <a:endParaRPr sz="1400"/>
          </a:p>
          <a:p>
            <a:pPr indent="0" lvl="0" marL="0" rtl="0">
              <a:spcBef>
                <a:spcPts val="1600"/>
              </a:spcBef>
              <a:spcAft>
                <a:spcPts val="1600"/>
              </a:spcAft>
              <a:buNone/>
            </a:pPr>
            <a:r>
              <a:t/>
            </a:r>
            <a:endParaRPr/>
          </a:p>
        </p:txBody>
      </p:sp>
      <p:grpSp>
        <p:nvGrpSpPr>
          <p:cNvPr id="239" name="Shape 239"/>
          <p:cNvGrpSpPr/>
          <p:nvPr/>
        </p:nvGrpSpPr>
        <p:grpSpPr>
          <a:xfrm>
            <a:off x="2281975" y="3256013"/>
            <a:ext cx="6469913" cy="428700"/>
            <a:chOff x="2281975" y="2951213"/>
            <a:chExt cx="6469913" cy="428700"/>
          </a:xfrm>
        </p:grpSpPr>
        <p:sp>
          <p:nvSpPr>
            <p:cNvPr id="240" name="Shape 240"/>
            <p:cNvSpPr/>
            <p:nvPr/>
          </p:nvSpPr>
          <p:spPr>
            <a:xfrm>
              <a:off x="2281975" y="2997198"/>
              <a:ext cx="3653700" cy="2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txBox="1"/>
            <p:nvPr/>
          </p:nvSpPr>
          <p:spPr>
            <a:xfrm>
              <a:off x="6291288" y="2951213"/>
              <a:ext cx="2460600" cy="42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a:t>
              </a:r>
              <a:r>
                <a:rPr lang="en">
                  <a:solidFill>
                    <a:srgbClr val="FFFFFF"/>
                  </a:solidFill>
                </a:rPr>
                <a:t>wait the image to return</a:t>
              </a:r>
              <a:endParaRPr>
                <a:solidFill>
                  <a:srgbClr val="FFFFFF"/>
                </a:solidFill>
              </a:endParaRPr>
            </a:p>
          </p:txBody>
        </p:sp>
      </p:grpSp>
      <p:sp>
        <p:nvSpPr>
          <p:cNvPr id="242" name="Shape 242"/>
          <p:cNvSpPr txBox="1"/>
          <p:nvPr/>
        </p:nvSpPr>
        <p:spPr>
          <a:xfrm>
            <a:off x="6288100" y="3748100"/>
            <a:ext cx="24606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now we can use the image!</a:t>
            </a:r>
            <a:endParaRPr>
              <a:solidFill>
                <a:srgbClr val="FFFFFF"/>
              </a:solidFill>
            </a:endParaRPr>
          </a:p>
        </p:txBody>
      </p:sp>
      <p:grpSp>
        <p:nvGrpSpPr>
          <p:cNvPr id="243" name="Shape 243"/>
          <p:cNvGrpSpPr/>
          <p:nvPr/>
        </p:nvGrpSpPr>
        <p:grpSpPr>
          <a:xfrm>
            <a:off x="2281975" y="2681275"/>
            <a:ext cx="6879375" cy="481025"/>
            <a:chOff x="2281975" y="2376475"/>
            <a:chExt cx="6879375" cy="481025"/>
          </a:xfrm>
        </p:grpSpPr>
        <p:sp>
          <p:nvSpPr>
            <p:cNvPr id="244" name="Shape 244"/>
            <p:cNvSpPr/>
            <p:nvPr/>
          </p:nvSpPr>
          <p:spPr>
            <a:xfrm>
              <a:off x="2281975" y="2655900"/>
              <a:ext cx="470700" cy="201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txBox="1"/>
            <p:nvPr/>
          </p:nvSpPr>
          <p:spPr>
            <a:xfrm>
              <a:off x="6280150" y="2376475"/>
              <a:ext cx="28812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our function must have the “async” keyword to have an await</a:t>
              </a: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Demo: Taking a Picture</a:t>
            </a:r>
            <a:endParaRPr>
              <a:solidFill>
                <a:srgbClr val="ADF5DD"/>
              </a:solidFill>
            </a:endParaRPr>
          </a:p>
        </p:txBody>
      </p:sp>
      <p:sp>
        <p:nvSpPr>
          <p:cNvPr id="251" name="Shape 251"/>
          <p:cNvSpPr txBox="1"/>
          <p:nvPr>
            <p:ph idx="1" type="body"/>
          </p:nvPr>
        </p:nvSpPr>
        <p:spPr>
          <a:xfrm>
            <a:off x="1297500" y="1567550"/>
            <a:ext cx="7038900" cy="331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Async and Await</a:t>
            </a:r>
            <a:endParaRPr sz="1400"/>
          </a:p>
          <a:p>
            <a:pPr indent="-317500" lvl="0" marL="457200" rtl="0">
              <a:spcBef>
                <a:spcPts val="0"/>
              </a:spcBef>
              <a:spcAft>
                <a:spcPts val="0"/>
              </a:spcAft>
              <a:buSzPts val="1400"/>
              <a:buChar char="●"/>
            </a:pPr>
            <a:r>
              <a:rPr lang="en" sz="1400"/>
              <a:t>Expo Console for logs</a:t>
            </a:r>
            <a:endParaRPr sz="1400"/>
          </a:p>
          <a:p>
            <a:pPr indent="0" lvl="0" marL="0">
              <a:spcBef>
                <a:spcPts val="1600"/>
              </a:spcBef>
              <a:spcAft>
                <a:spcPts val="0"/>
              </a:spcAft>
              <a:buNone/>
            </a:pPr>
            <a:r>
              <a:rPr lang="en" sz="1400"/>
              <a:t>Steps:</a:t>
            </a:r>
            <a:endParaRPr sz="1400"/>
          </a:p>
          <a:p>
            <a:pPr indent="-317500" lvl="0" marL="457200">
              <a:spcBef>
                <a:spcPts val="1600"/>
              </a:spcBef>
              <a:spcAft>
                <a:spcPts val="0"/>
              </a:spcAft>
              <a:buSzPts val="1400"/>
              <a:buAutoNum type="arabicPeriod"/>
            </a:pPr>
            <a:r>
              <a:rPr lang="en" sz="1400"/>
              <a:t>Use the </a:t>
            </a:r>
            <a:r>
              <a:rPr lang="en" sz="1400">
                <a:solidFill>
                  <a:srgbClr val="FF9900"/>
                </a:solidFill>
                <a:latin typeface="Consolas"/>
                <a:ea typeface="Consolas"/>
                <a:cs typeface="Consolas"/>
                <a:sym typeface="Consolas"/>
              </a:rPr>
              <a:t>launchCameraAsync()</a:t>
            </a:r>
            <a:r>
              <a:rPr lang="en" sz="1400"/>
              <a:t> function to take a photo.</a:t>
            </a:r>
            <a:endParaRPr sz="1400"/>
          </a:p>
          <a:p>
            <a:pPr indent="-317500" lvl="0" marL="457200" rtl="0">
              <a:spcBef>
                <a:spcPts val="0"/>
              </a:spcBef>
              <a:spcAft>
                <a:spcPts val="0"/>
              </a:spcAft>
              <a:buSzPts val="1400"/>
              <a:buAutoNum type="arabicPeriod"/>
            </a:pPr>
            <a:r>
              <a:rPr lang="en" sz="1400"/>
              <a:t>We’ll console log the result to make sure it’s taken!</a:t>
            </a:r>
            <a:endParaRPr sz="1400"/>
          </a:p>
          <a:p>
            <a:pPr indent="0" lvl="0" marL="0">
              <a:spcBef>
                <a:spcPts val="1600"/>
              </a:spcBef>
              <a:spcAft>
                <a:spcPts val="0"/>
              </a:spcAft>
              <a:buNone/>
            </a:pPr>
            <a:r>
              <a:rPr lang="en" sz="1400" u="sng">
                <a:solidFill>
                  <a:schemeClr val="hlink"/>
                </a:solidFill>
                <a:hlinkClick r:id="rId3"/>
              </a:rPr>
              <a:t>Start coding on Expo from here</a:t>
            </a:r>
            <a:endParaRPr sz="1400"/>
          </a:p>
          <a:p>
            <a:pPr indent="0" lvl="0" marL="0" rtl="0">
              <a:spcBef>
                <a:spcPts val="0"/>
              </a:spcBef>
              <a:spcAft>
                <a:spcPts val="0"/>
              </a:spcAft>
              <a:buNone/>
            </a:pPr>
            <a:r>
              <a:rPr lang="en" sz="1400" u="sng">
                <a:solidFill>
                  <a:schemeClr val="hlink"/>
                </a:solidFill>
                <a:hlinkClick r:id="rId4"/>
              </a:rPr>
              <a:t>See the changes on Github</a:t>
            </a:r>
            <a:endParaRPr sz="1400"/>
          </a:p>
        </p:txBody>
      </p:sp>
      <p:pic>
        <p:nvPicPr>
          <p:cNvPr id="252" name="Shape 252"/>
          <p:cNvPicPr preferRelativeResize="0"/>
          <p:nvPr/>
        </p:nvPicPr>
        <p:blipFill rotWithShape="1">
          <a:blip r:embed="rId5">
            <a:alphaModFix/>
          </a:blip>
          <a:srcRect b="9178" l="4121" r="5101" t="10234"/>
          <a:stretch/>
        </p:blipFill>
        <p:spPr>
          <a:xfrm>
            <a:off x="6814450" y="585650"/>
            <a:ext cx="1915901"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nvSpPr>
        <p:spPr>
          <a:xfrm>
            <a:off x="33525" y="2766500"/>
            <a:ext cx="3983100" cy="195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App</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 </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  render</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return &lt;</a:t>
            </a:r>
            <a:r>
              <a:rPr lang="en" sz="1000">
                <a:solidFill>
                  <a:srgbClr val="4A86E8"/>
                </a:solidFill>
                <a:latin typeface="Consolas"/>
                <a:ea typeface="Consolas"/>
                <a:cs typeface="Consolas"/>
                <a:sym typeface="Consolas"/>
              </a:rPr>
              <a:t>OnOffSwitch</a:t>
            </a:r>
            <a:r>
              <a:rPr lang="en" sz="1000">
                <a:solidFill>
                  <a:srgbClr val="FFFFFF"/>
                </a:solidFill>
                <a:latin typeface="Consolas"/>
                <a:ea typeface="Consolas"/>
                <a:cs typeface="Consolas"/>
                <a:sym typeface="Consolas"/>
              </a:rPr>
              <a:t> color=’blue’&gt;;</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p:txBody>
      </p:sp>
      <p:sp>
        <p:nvSpPr>
          <p:cNvPr id="258" name="Shape 258"/>
          <p:cNvSpPr txBox="1"/>
          <p:nvPr/>
        </p:nvSpPr>
        <p:spPr>
          <a:xfrm>
            <a:off x="4397975" y="1294100"/>
            <a:ext cx="4911900" cy="3469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constructor(props)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 super</a:t>
            </a:r>
            <a:r>
              <a:rPr lang="en" sz="1000">
                <a:solidFill>
                  <a:schemeClr val="lt1"/>
                </a:solidFill>
                <a:latin typeface="Consolas"/>
                <a:ea typeface="Consolas"/>
                <a:cs typeface="Consolas"/>
                <a:sym typeface="Consolas"/>
              </a:rPr>
              <a:t>(props);</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 Set Initial State</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r>
              <a:rPr lang="en" sz="1000">
                <a:solidFill>
                  <a:schemeClr val="lt1"/>
                </a:solidFill>
                <a:latin typeface="Consolas"/>
                <a:ea typeface="Consolas"/>
                <a:cs typeface="Consolas"/>
                <a:sym typeface="Consolas"/>
              </a:rPr>
              <a:t>render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 // Render method that controls what shows on UI</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chemeClr val="lt1"/>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.props.color};</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 </a:t>
            </a:r>
            <a:r>
              <a:rPr lang="en" sz="1000">
                <a:solidFill>
                  <a:schemeClr val="lt1"/>
                </a:solidFill>
                <a:latin typeface="Consolas"/>
                <a:ea typeface="Consolas"/>
                <a:cs typeface="Consolas"/>
                <a:sym typeface="Consolas"/>
              </a:rPr>
              <a:t>onPress={</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.onPress}&gt;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{buttonText}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chemeClr val="lt1"/>
                </a:solidFill>
                <a:latin typeface="Consolas"/>
                <a:ea typeface="Consolas"/>
                <a:cs typeface="Consolas"/>
                <a:sym typeface="Consolas"/>
              </a:rPr>
              <a:t>&gt;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onPress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259" name="Shape 259"/>
          <p:cNvSpPr txBox="1"/>
          <p:nvPr>
            <p:ph idx="4294967295" type="title"/>
          </p:nvPr>
        </p:nvSpPr>
        <p:spPr>
          <a:xfrm>
            <a:off x="206888"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 State and props</a:t>
            </a:r>
            <a:endParaRPr>
              <a:solidFill>
                <a:srgbClr val="ADF5DD"/>
              </a:solidFill>
            </a:endParaRPr>
          </a:p>
        </p:txBody>
      </p:sp>
      <p:sp>
        <p:nvSpPr>
          <p:cNvPr id="260" name="Shape 260"/>
          <p:cNvSpPr txBox="1"/>
          <p:nvPr>
            <p:ph idx="4294967295" type="body"/>
          </p:nvPr>
        </p:nvSpPr>
        <p:spPr>
          <a:xfrm>
            <a:off x="210377" y="1217900"/>
            <a:ext cx="4195200" cy="141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00FF00"/>
                </a:solidFill>
              </a:rPr>
              <a:t>Props</a:t>
            </a:r>
            <a:r>
              <a:rPr b="1" lang="en" sz="1400"/>
              <a:t>:</a:t>
            </a:r>
            <a:r>
              <a:rPr lang="en" sz="1400"/>
              <a:t> “</a:t>
            </a:r>
            <a:r>
              <a:rPr lang="en" sz="1400"/>
              <a:t>parameters” to a constructor.</a:t>
            </a:r>
            <a:br>
              <a:rPr lang="en" sz="1400"/>
            </a:br>
            <a:r>
              <a:rPr lang="en" sz="1400"/>
              <a:t>	   Values that we pass into our component*</a:t>
            </a:r>
            <a:endParaRPr sz="1400"/>
          </a:p>
          <a:p>
            <a:pPr indent="0" lvl="0" marL="0" rtl="0">
              <a:spcBef>
                <a:spcPts val="0"/>
              </a:spcBef>
              <a:spcAft>
                <a:spcPts val="0"/>
              </a:spcAft>
              <a:buNone/>
            </a:pPr>
            <a:r>
              <a:rPr b="1" lang="en" sz="1400">
                <a:solidFill>
                  <a:srgbClr val="FFFF00"/>
                </a:solidFill>
              </a:rPr>
              <a:t>State</a:t>
            </a:r>
            <a:r>
              <a:rPr b="1" lang="en" sz="1400"/>
              <a:t>:</a:t>
            </a:r>
            <a:r>
              <a:rPr lang="en" sz="1400"/>
              <a:t> “</a:t>
            </a:r>
            <a:r>
              <a:rPr lang="en" sz="1400"/>
              <a:t>fields” in a class</a:t>
            </a:r>
            <a:br>
              <a:rPr lang="en" sz="1400"/>
            </a:br>
            <a:r>
              <a:rPr lang="en" sz="1400"/>
              <a:t>	  Changing these causes the component</a:t>
            </a:r>
            <a:br>
              <a:rPr lang="en" sz="1400"/>
            </a:br>
            <a:r>
              <a:rPr lang="en" sz="1400"/>
              <a:t> 	  to rerender</a:t>
            </a:r>
            <a:endParaRPr sz="1400"/>
          </a:p>
        </p:txBody>
      </p:sp>
      <p:sp>
        <p:nvSpPr>
          <p:cNvPr id="261" name="Shape 261"/>
          <p:cNvSpPr txBox="1"/>
          <p:nvPr/>
        </p:nvSpPr>
        <p:spPr>
          <a:xfrm>
            <a:off x="33525" y="2837225"/>
            <a:ext cx="2391300" cy="43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Props </a:t>
            </a:r>
            <a:r>
              <a:rPr lang="en">
                <a:solidFill>
                  <a:srgbClr val="FFFFFF"/>
                </a:solidFill>
              </a:rPr>
              <a:t>Passed from App.js</a:t>
            </a:r>
            <a:endParaRPr>
              <a:solidFill>
                <a:srgbClr val="FFFFFF"/>
              </a:solidFill>
            </a:endParaRPr>
          </a:p>
        </p:txBody>
      </p:sp>
      <p:sp>
        <p:nvSpPr>
          <p:cNvPr id="262" name="Shape 262"/>
          <p:cNvSpPr/>
          <p:nvPr/>
        </p:nvSpPr>
        <p:spPr>
          <a:xfrm>
            <a:off x="5875873" y="3099680"/>
            <a:ext cx="9891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4605875" y="3844585"/>
            <a:ext cx="5454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7362625" y="2784730"/>
            <a:ext cx="1202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6068925" y="2629005"/>
            <a:ext cx="11073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4758277" y="4006905"/>
            <a:ext cx="28989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txBox="1"/>
          <p:nvPr/>
        </p:nvSpPr>
        <p:spPr>
          <a:xfrm>
            <a:off x="4405710" y="1116800"/>
            <a:ext cx="3038100" cy="43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Props &amp; State in OnOffSwitch</a:t>
            </a:r>
            <a:endParaRPr>
              <a:solidFill>
                <a:srgbClr val="FFFFFF"/>
              </a:solidFill>
            </a:endParaRPr>
          </a:p>
        </p:txBody>
      </p:sp>
      <p:sp>
        <p:nvSpPr>
          <p:cNvPr id="268" name="Shape 268"/>
          <p:cNvSpPr/>
          <p:nvPr/>
        </p:nvSpPr>
        <p:spPr>
          <a:xfrm>
            <a:off x="1778575" y="3729600"/>
            <a:ext cx="917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4758275" y="2032946"/>
            <a:ext cx="2055600" cy="34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2009513" y="1468188"/>
            <a:ext cx="1626900" cy="486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FF00FF"/>
                </a:solidFill>
              </a:rPr>
              <a:t>User Interface</a:t>
            </a:r>
            <a:endParaRPr sz="1800">
              <a:solidFill>
                <a:srgbClr val="FF00FF"/>
              </a:solidFill>
            </a:endParaRPr>
          </a:p>
        </p:txBody>
      </p:sp>
      <p:sp>
        <p:nvSpPr>
          <p:cNvPr id="275" name="Shape 275"/>
          <p:cNvSpPr txBox="1"/>
          <p:nvPr/>
        </p:nvSpPr>
        <p:spPr>
          <a:xfrm>
            <a:off x="7689313" y="1468188"/>
            <a:ext cx="8733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Others</a:t>
            </a:r>
            <a:endParaRPr sz="1800">
              <a:solidFill>
                <a:srgbClr val="FF00FF"/>
              </a:solidFill>
            </a:endParaRPr>
          </a:p>
        </p:txBody>
      </p:sp>
      <p:sp>
        <p:nvSpPr>
          <p:cNvPr id="276" name="Shape 276"/>
          <p:cNvSpPr txBox="1"/>
          <p:nvPr/>
        </p:nvSpPr>
        <p:spPr>
          <a:xfrm>
            <a:off x="5785519" y="1468188"/>
            <a:ext cx="113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Android</a:t>
            </a:r>
            <a:endParaRPr sz="1800">
              <a:solidFill>
                <a:srgbClr val="FF00FF"/>
              </a:solidFill>
            </a:endParaRPr>
          </a:p>
        </p:txBody>
      </p:sp>
      <p:sp>
        <p:nvSpPr>
          <p:cNvPr id="277" name="Shape 277"/>
          <p:cNvSpPr txBox="1"/>
          <p:nvPr/>
        </p:nvSpPr>
        <p:spPr>
          <a:xfrm>
            <a:off x="4234375" y="1468188"/>
            <a:ext cx="691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iOS</a:t>
            </a:r>
            <a:endParaRPr sz="1800">
              <a:solidFill>
                <a:srgbClr val="FF00FF"/>
              </a:solidFill>
            </a:endParaRPr>
          </a:p>
        </p:txBody>
      </p:sp>
      <p:sp>
        <p:nvSpPr>
          <p:cNvPr id="278" name="Shape 278"/>
          <p:cNvSpPr txBox="1"/>
          <p:nvPr/>
        </p:nvSpPr>
        <p:spPr>
          <a:xfrm>
            <a:off x="526538" y="1468188"/>
            <a:ext cx="101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Basic</a:t>
            </a:r>
            <a:endParaRPr sz="1800">
              <a:solidFill>
                <a:srgbClr val="FF00FF"/>
              </a:solidFill>
            </a:endParaRPr>
          </a:p>
        </p:txBody>
      </p:sp>
      <p:sp>
        <p:nvSpPr>
          <p:cNvPr id="279" name="Shape 279"/>
          <p:cNvSpPr/>
          <p:nvPr/>
        </p:nvSpPr>
        <p:spPr>
          <a:xfrm>
            <a:off x="309938"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View</a:t>
            </a:r>
            <a:endParaRPr b="1" sz="1200" u="sng">
              <a:solidFill>
                <a:srgbClr val="0000FF"/>
              </a:solidFill>
            </a:endParaRPr>
          </a:p>
          <a:p>
            <a:pPr indent="0" lvl="0" marL="0" rtl="0" algn="ctr">
              <a:spcBef>
                <a:spcPts val="0"/>
              </a:spcBef>
              <a:spcAft>
                <a:spcPts val="0"/>
              </a:spcAft>
              <a:buNone/>
            </a:pPr>
            <a:r>
              <a:rPr b="1" lang="en" sz="1200" u="sng">
                <a:solidFill>
                  <a:srgbClr val="0000FF"/>
                </a:solidFill>
              </a:rPr>
              <a:t>StyleSheet</a:t>
            </a:r>
            <a:endParaRPr b="1" sz="1200" u="sng">
              <a:solidFill>
                <a:srgbClr val="0000FF"/>
              </a:solidFill>
            </a:endParaRPr>
          </a:p>
          <a:p>
            <a:pPr indent="0" lvl="0" marL="0" rtl="0" algn="ctr">
              <a:spcBef>
                <a:spcPts val="0"/>
              </a:spcBef>
              <a:spcAft>
                <a:spcPts val="0"/>
              </a:spcAft>
              <a:buNone/>
            </a:pPr>
            <a:r>
              <a:rPr b="1" lang="en" sz="1200" u="sng">
                <a:solidFill>
                  <a:srgbClr val="0000FF"/>
                </a:solidFill>
              </a:rPr>
              <a:t>Image</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TextInput</a:t>
            </a:r>
            <a:endParaRPr b="1" u="sng">
              <a:solidFill>
                <a:srgbClr val="0000FF"/>
              </a:solidFill>
            </a:endParaRPr>
          </a:p>
        </p:txBody>
      </p:sp>
      <p:sp>
        <p:nvSpPr>
          <p:cNvPr id="280" name="Shape 280"/>
          <p:cNvSpPr/>
          <p:nvPr/>
        </p:nvSpPr>
        <p:spPr>
          <a:xfrm>
            <a:off x="2098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Button</a:t>
            </a:r>
            <a:endParaRPr b="1" sz="1200" u="sng">
              <a:solidFill>
                <a:srgbClr val="0000FF"/>
              </a:solidFill>
            </a:endParaRPr>
          </a:p>
          <a:p>
            <a:pPr indent="0" lvl="0" marL="0" rtl="0" algn="ctr">
              <a:spcBef>
                <a:spcPts val="0"/>
              </a:spcBef>
              <a:spcAft>
                <a:spcPts val="0"/>
              </a:spcAft>
              <a:buNone/>
            </a:pPr>
            <a:r>
              <a:rPr b="1" lang="en" sz="1200"/>
              <a:t>Picker</a:t>
            </a:r>
            <a:endParaRPr b="1" sz="1200"/>
          </a:p>
          <a:p>
            <a:pPr indent="0" lvl="0" marL="0" rtl="0" algn="ctr">
              <a:spcBef>
                <a:spcPts val="0"/>
              </a:spcBef>
              <a:spcAft>
                <a:spcPts val="0"/>
              </a:spcAft>
              <a:buNone/>
            </a:pPr>
            <a:r>
              <a:rPr b="1" lang="en" sz="1200"/>
              <a:t>Switch</a:t>
            </a:r>
            <a:endParaRPr b="1"/>
          </a:p>
        </p:txBody>
      </p:sp>
      <p:sp>
        <p:nvSpPr>
          <p:cNvPr id="281" name="Shape 281"/>
          <p:cNvSpPr/>
          <p:nvPr/>
        </p:nvSpPr>
        <p:spPr>
          <a:xfrm>
            <a:off x="3855925"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DatePickerIOS</a:t>
            </a:r>
            <a:endParaRPr b="1" sz="1200"/>
          </a:p>
          <a:p>
            <a:pPr indent="0" lvl="0" marL="0" rtl="0" algn="ctr">
              <a:spcBef>
                <a:spcPts val="0"/>
              </a:spcBef>
              <a:spcAft>
                <a:spcPts val="0"/>
              </a:spcAft>
              <a:buNone/>
            </a:pPr>
            <a:r>
              <a:rPr b="1" lang="en" sz="1200"/>
              <a:t>AlertIOS</a:t>
            </a:r>
            <a:endParaRPr b="1" sz="1200"/>
          </a:p>
          <a:p>
            <a:pPr indent="0" lvl="0" marL="0" rtl="0" algn="ctr">
              <a:spcBef>
                <a:spcPts val="0"/>
              </a:spcBef>
              <a:spcAft>
                <a:spcPts val="0"/>
              </a:spcAft>
              <a:buNone/>
            </a:pPr>
            <a:r>
              <a:rPr b="1" lang="en" sz="1200"/>
              <a:t>NavigatorIOS</a:t>
            </a:r>
            <a:endParaRPr b="1"/>
          </a:p>
        </p:txBody>
      </p:sp>
      <p:sp>
        <p:nvSpPr>
          <p:cNvPr id="282" name="Shape 282"/>
          <p:cNvSpPr/>
          <p:nvPr/>
        </p:nvSpPr>
        <p:spPr>
          <a:xfrm>
            <a:off x="7401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Animated</a:t>
            </a:r>
            <a:endParaRPr b="1" sz="1200"/>
          </a:p>
          <a:p>
            <a:pPr indent="0" lvl="0" marL="0" rtl="0" algn="ctr">
              <a:spcBef>
                <a:spcPts val="0"/>
              </a:spcBef>
              <a:spcAft>
                <a:spcPts val="0"/>
              </a:spcAft>
              <a:buNone/>
            </a:pPr>
            <a:r>
              <a:rPr b="1" lang="en" sz="1200"/>
              <a:t>Modal</a:t>
            </a:r>
            <a:endParaRPr b="1" sz="1200"/>
          </a:p>
          <a:p>
            <a:pPr indent="0" lvl="0" marL="0" rtl="0" algn="ctr">
              <a:spcBef>
                <a:spcPts val="0"/>
              </a:spcBef>
              <a:spcAft>
                <a:spcPts val="0"/>
              </a:spcAft>
              <a:buNone/>
            </a:pPr>
            <a:r>
              <a:rPr b="1" lang="en" sz="1200" u="sng">
                <a:solidFill>
                  <a:srgbClr val="0000FF"/>
                </a:solidFill>
              </a:rPr>
              <a:t>CameraRoll</a:t>
            </a:r>
            <a:endParaRPr b="1" u="sng">
              <a:solidFill>
                <a:srgbClr val="0000FF"/>
              </a:solidFill>
            </a:endParaRPr>
          </a:p>
        </p:txBody>
      </p:sp>
      <p:sp>
        <p:nvSpPr>
          <p:cNvPr id="283" name="Shape 283"/>
          <p:cNvSpPr/>
          <p:nvPr/>
        </p:nvSpPr>
        <p:spPr>
          <a:xfrm>
            <a:off x="5628919"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ToastAndroid</a:t>
            </a:r>
            <a:endParaRPr b="1" sz="1200"/>
          </a:p>
          <a:p>
            <a:pPr indent="0" lvl="0" marL="0" rtl="0" algn="ctr">
              <a:spcBef>
                <a:spcPts val="0"/>
              </a:spcBef>
              <a:spcAft>
                <a:spcPts val="0"/>
              </a:spcAft>
              <a:buNone/>
            </a:pPr>
            <a:r>
              <a:rPr b="1" lang="en" sz="1200"/>
              <a:t>BackHandler</a:t>
            </a:r>
            <a:endParaRPr b="1" sz="1200"/>
          </a:p>
          <a:p>
            <a:pPr indent="0" lvl="0" marL="0" rtl="0" algn="ctr">
              <a:spcBef>
                <a:spcPts val="0"/>
              </a:spcBef>
              <a:spcAft>
                <a:spcPts val="0"/>
              </a:spcAft>
              <a:buNone/>
            </a:pPr>
            <a:r>
              <a:rPr b="1" lang="en" sz="1200"/>
              <a:t>ToolbarAndroid</a:t>
            </a:r>
            <a:endParaRPr b="1"/>
          </a:p>
        </p:txBody>
      </p:sp>
      <p:sp>
        <p:nvSpPr>
          <p:cNvPr id="284" name="Shape 284"/>
          <p:cNvSpPr/>
          <p:nvPr/>
        </p:nvSpPr>
        <p:spPr>
          <a:xfrm rot="5400000">
            <a:off x="4319688" y="-443212"/>
            <a:ext cx="428100" cy="84795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txBox="1"/>
          <p:nvPr>
            <p:ph idx="4294967295" type="title"/>
          </p:nvPr>
        </p:nvSpPr>
        <p:spPr>
          <a:xfrm>
            <a:off x="1014288" y="4166713"/>
            <a:ext cx="70389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React Native Components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b="0" l="5083" r="4631" t="0"/>
          <a:stretch/>
        </p:blipFill>
        <p:spPr>
          <a:xfrm>
            <a:off x="5953125" y="645525"/>
            <a:ext cx="2595575" cy="4225400"/>
          </a:xfrm>
          <a:prstGeom prst="rect">
            <a:avLst/>
          </a:prstGeom>
          <a:noFill/>
          <a:ln>
            <a:noFill/>
          </a:ln>
        </p:spPr>
      </p:pic>
      <p:cxnSp>
        <p:nvCxnSpPr>
          <p:cNvPr id="291" name="Shape 291"/>
          <p:cNvCxnSpPr/>
          <p:nvPr/>
        </p:nvCxnSpPr>
        <p:spPr>
          <a:xfrm>
            <a:off x="6331400" y="1219750"/>
            <a:ext cx="0" cy="375600"/>
          </a:xfrm>
          <a:prstGeom prst="straightConnector1">
            <a:avLst/>
          </a:prstGeom>
          <a:noFill/>
          <a:ln cap="flat" cmpd="sng" w="19050">
            <a:solidFill>
              <a:srgbClr val="434343"/>
            </a:solidFill>
            <a:prstDash val="solid"/>
            <a:round/>
            <a:headEnd len="med" w="med" type="none"/>
            <a:tailEnd len="med" w="med" type="triangle"/>
          </a:ln>
        </p:spPr>
      </p:cxnSp>
      <p:sp>
        <p:nvSpPr>
          <p:cNvPr id="292" name="Shape 292"/>
          <p:cNvSpPr txBox="1"/>
          <p:nvPr/>
        </p:nvSpPr>
        <p:spPr>
          <a:xfrm>
            <a:off x="6034675" y="915975"/>
            <a:ext cx="721800" cy="34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View</a:t>
            </a:r>
            <a:endParaRPr/>
          </a:p>
        </p:txBody>
      </p:sp>
      <p:sp>
        <p:nvSpPr>
          <p:cNvPr id="293" name="Shape 293"/>
          <p:cNvSpPr txBox="1"/>
          <p:nvPr/>
        </p:nvSpPr>
        <p:spPr>
          <a:xfrm>
            <a:off x="6088650" y="3770400"/>
            <a:ext cx="1296900" cy="37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Nested Views</a:t>
            </a:r>
            <a:endParaRPr/>
          </a:p>
        </p:txBody>
      </p:sp>
      <p:sp>
        <p:nvSpPr>
          <p:cNvPr id="294" name="Shape 294"/>
          <p:cNvSpPr txBox="1"/>
          <p:nvPr/>
        </p:nvSpPr>
        <p:spPr>
          <a:xfrm>
            <a:off x="230700" y="2579675"/>
            <a:ext cx="55200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a:t>
            </a:r>
            <a:r>
              <a:rPr lang="en">
                <a:solidFill>
                  <a:srgbClr val="FFFFFF"/>
                </a:solidFill>
                <a:latin typeface="Consolas"/>
                <a:ea typeface="Consolas"/>
                <a:cs typeface="Consolas"/>
                <a:sym typeface="Consolas"/>
              </a:rPr>
              <a:t>backgroundColor: 'cyan', … </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3D85C6"/>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={{backgroundColor: 'blue', …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&gt;React Native&lt;/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View</a:t>
            </a:r>
            <a:r>
              <a:rPr lang="en">
                <a:solidFill>
                  <a:srgbClr val="FFFFFF"/>
                </a:solidFill>
                <a:latin typeface="Consolas"/>
                <a:ea typeface="Consolas"/>
                <a:cs typeface="Consolas"/>
                <a:sym typeface="Consolas"/>
              </a:rPr>
              <a:t> style={{backgroundColor: 'red',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295" name="Shape 295"/>
          <p:cNvSpPr txBox="1"/>
          <p:nvPr>
            <p:ph idx="4294967295" type="body"/>
          </p:nvPr>
        </p:nvSpPr>
        <p:spPr>
          <a:xfrm>
            <a:off x="230700" y="1408900"/>
            <a:ext cx="4711200" cy="1129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3F3F3"/>
              </a:buClr>
              <a:buSzPts val="1400"/>
              <a:buChar char="●"/>
            </a:pPr>
            <a:r>
              <a:rPr lang="en" sz="1400">
                <a:solidFill>
                  <a:srgbClr val="F3F3F3"/>
                </a:solidFill>
              </a:rPr>
              <a:t>A container for laying out your UI</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You can nest other Views or components inside</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Styling is done with the “style prop”</a:t>
            </a:r>
            <a:endParaRPr sz="1400">
              <a:solidFill>
                <a:srgbClr val="F3F3F3"/>
              </a:solidFill>
            </a:endParaRPr>
          </a:p>
        </p:txBody>
      </p:sp>
      <p:sp>
        <p:nvSpPr>
          <p:cNvPr id="296" name="Shape 296"/>
          <p:cNvSpPr txBox="1"/>
          <p:nvPr/>
        </p:nvSpPr>
        <p:spPr>
          <a:xfrm>
            <a:off x="7215775" y="4227600"/>
            <a:ext cx="1296900" cy="37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Nested Text</a:t>
            </a:r>
            <a:endParaRPr/>
          </a:p>
        </p:txBody>
      </p:sp>
      <p:cxnSp>
        <p:nvCxnSpPr>
          <p:cNvPr id="297" name="Shape 297"/>
          <p:cNvCxnSpPr>
            <a:stCxn id="296" idx="0"/>
          </p:cNvCxnSpPr>
          <p:nvPr/>
        </p:nvCxnSpPr>
        <p:spPr>
          <a:xfrm flipH="1" rot="5400000">
            <a:off x="6839575" y="3202950"/>
            <a:ext cx="1727400" cy="321900"/>
          </a:xfrm>
          <a:prstGeom prst="bentConnector3">
            <a:avLst>
              <a:gd fmla="val 100453" name="adj1"/>
            </a:avLst>
          </a:prstGeom>
          <a:noFill/>
          <a:ln cap="flat" cmpd="sng" w="19050">
            <a:solidFill>
              <a:srgbClr val="434343"/>
            </a:solidFill>
            <a:prstDash val="solid"/>
            <a:round/>
            <a:headEnd len="med" w="med" type="none"/>
            <a:tailEnd len="med" w="med" type="triangle"/>
          </a:ln>
        </p:spPr>
      </p:cxnSp>
      <p:cxnSp>
        <p:nvCxnSpPr>
          <p:cNvPr id="298" name="Shape 298"/>
          <p:cNvCxnSpPr/>
          <p:nvPr/>
        </p:nvCxnSpPr>
        <p:spPr>
          <a:xfrm rot="-5400000">
            <a:off x="6325250" y="3202800"/>
            <a:ext cx="895500" cy="331800"/>
          </a:xfrm>
          <a:prstGeom prst="bentConnector3">
            <a:avLst>
              <a:gd fmla="val 99994" name="adj1"/>
            </a:avLst>
          </a:prstGeom>
          <a:noFill/>
          <a:ln cap="flat" cmpd="sng" w="19050">
            <a:solidFill>
              <a:srgbClr val="434343"/>
            </a:solidFill>
            <a:prstDash val="solid"/>
            <a:round/>
            <a:headEnd len="med" w="med" type="none"/>
            <a:tailEnd len="med" w="med" type="triangle"/>
          </a:ln>
        </p:spPr>
      </p:cxnSp>
      <p:cxnSp>
        <p:nvCxnSpPr>
          <p:cNvPr id="299" name="Shape 299"/>
          <p:cNvCxnSpPr/>
          <p:nvPr/>
        </p:nvCxnSpPr>
        <p:spPr>
          <a:xfrm rot="-5400000">
            <a:off x="5868800" y="2746350"/>
            <a:ext cx="1808400" cy="331800"/>
          </a:xfrm>
          <a:prstGeom prst="bentConnector3">
            <a:avLst>
              <a:gd fmla="val 100431" name="adj1"/>
            </a:avLst>
          </a:prstGeom>
          <a:noFill/>
          <a:ln cap="flat" cmpd="sng" w="19050">
            <a:solidFill>
              <a:srgbClr val="434343"/>
            </a:solidFill>
            <a:prstDash val="solid"/>
            <a:round/>
            <a:headEnd len="med" w="med" type="none"/>
            <a:tailEnd len="med" w="med" type="triangle"/>
          </a:ln>
        </p:spPr>
      </p:cxnSp>
      <p:sp>
        <p:nvSpPr>
          <p:cNvPr id="300" name="Shape 30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View</a:t>
            </a:r>
            <a:endParaRPr>
              <a:solidFill>
                <a:srgbClr val="ADF5D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Basic Components: </a:t>
            </a:r>
            <a:r>
              <a:rPr lang="en">
                <a:solidFill>
                  <a:srgbClr val="ADF5DD"/>
                </a:solidFill>
              </a:rPr>
              <a:t>Image</a:t>
            </a:r>
            <a:endParaRPr>
              <a:solidFill>
                <a:srgbClr val="ADF5DD"/>
              </a:solidFill>
            </a:endParaRPr>
          </a:p>
        </p:txBody>
      </p:sp>
      <p:sp>
        <p:nvSpPr>
          <p:cNvPr id="306" name="Shape 306"/>
          <p:cNvSpPr txBox="1"/>
          <p:nvPr>
            <p:ph idx="1" type="body"/>
          </p:nvPr>
        </p:nvSpPr>
        <p:spPr>
          <a:xfrm>
            <a:off x="1297500" y="13389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Pass in a url to a local image or image on the web. And it will display it!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Manually specify dimensions for images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most image formats*</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a:spcBef>
                <a:spcPts val="0"/>
              </a:spcBef>
              <a:spcAft>
                <a:spcPts val="1600"/>
              </a:spcAft>
              <a:buNone/>
            </a:pPr>
            <a:r>
              <a:t/>
            </a:r>
            <a:endParaRPr sz="1400"/>
          </a:p>
        </p:txBody>
      </p:sp>
      <p:pic>
        <p:nvPicPr>
          <p:cNvPr id="307" name="Shape 307"/>
          <p:cNvPicPr preferRelativeResize="0"/>
          <p:nvPr/>
        </p:nvPicPr>
        <p:blipFill>
          <a:blip r:embed="rId3">
            <a:alphaModFix/>
          </a:blip>
          <a:stretch>
            <a:fillRect/>
          </a:stretch>
        </p:blipFill>
        <p:spPr>
          <a:xfrm>
            <a:off x="6650700" y="1658225"/>
            <a:ext cx="1839474" cy="2187349"/>
          </a:xfrm>
          <a:prstGeom prst="rect">
            <a:avLst/>
          </a:prstGeom>
          <a:noFill/>
          <a:ln>
            <a:noFill/>
          </a:ln>
        </p:spPr>
      </p:pic>
      <p:sp>
        <p:nvSpPr>
          <p:cNvPr id="308" name="Shape 308"/>
          <p:cNvSpPr txBox="1"/>
          <p:nvPr/>
        </p:nvSpPr>
        <p:spPr>
          <a:xfrm>
            <a:off x="1319500" y="2543175"/>
            <a:ext cx="5180400" cy="205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 style={{...}}&gt;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Image</a:t>
            </a:r>
            <a:endParaRPr>
              <a:solidFill>
                <a:srgbClr val="FF0000"/>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style={{width: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source={{uri: </a:t>
            </a:r>
            <a:r>
              <a:rPr lang="en">
                <a:solidFill>
                  <a:srgbClr val="93C47D"/>
                </a:solidFill>
                <a:latin typeface="Consolas"/>
                <a:ea typeface="Consolas"/>
                <a:cs typeface="Consolas"/>
                <a:sym typeface="Consolas"/>
              </a:rPr>
              <a:t>'https://d7um…..png'</a:t>
            </a:r>
            <a:r>
              <a:rPr lang="en">
                <a:solidFill>
                  <a:srgbClr val="FFFFFF"/>
                </a:solidFill>
                <a:latin typeface="Consolas"/>
                <a:ea typeface="Consolas"/>
                <a:cs typeface="Consolas"/>
                <a:sym typeface="Consolas"/>
              </a:rPr>
              <a:t>}} /&gt;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309" name="Shape 309"/>
          <p:cNvSpPr/>
          <p:nvPr/>
        </p:nvSpPr>
        <p:spPr>
          <a:xfrm>
            <a:off x="1792900" y="3263925"/>
            <a:ext cx="4169100" cy="637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idx="4294967295" type="body"/>
          </p:nvPr>
        </p:nvSpPr>
        <p:spPr>
          <a:xfrm>
            <a:off x="230700" y="14151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text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Supports </a:t>
            </a:r>
            <a:r>
              <a:rPr lang="en" sz="1400">
                <a:solidFill>
                  <a:srgbClr val="FF0000"/>
                </a:solidFill>
              </a:rPr>
              <a:t>nesting</a:t>
            </a:r>
            <a:r>
              <a:rPr lang="en" sz="1400">
                <a:solidFill>
                  <a:srgbClr val="F3F3F3"/>
                </a:solidFill>
              </a:rPr>
              <a:t>, </a:t>
            </a:r>
            <a:r>
              <a:rPr lang="en" sz="1400">
                <a:solidFill>
                  <a:srgbClr val="00FF00"/>
                </a:solidFill>
              </a:rPr>
              <a:t>styling</a:t>
            </a:r>
            <a:r>
              <a:rPr lang="en" sz="1400">
                <a:solidFill>
                  <a:srgbClr val="F3F3F3"/>
                </a:solidFill>
              </a:rPr>
              <a:t> and </a:t>
            </a:r>
            <a:r>
              <a:rPr lang="en" sz="1400">
                <a:solidFill>
                  <a:srgbClr val="FFFF00"/>
                </a:solidFill>
              </a:rPr>
              <a:t>touch handling</a:t>
            </a:r>
            <a:endParaRPr sz="1400">
              <a:solidFill>
                <a:srgbClr val="FFFF00"/>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spcBef>
                <a:spcPts val="0"/>
              </a:spcBef>
              <a:spcAft>
                <a:spcPts val="1600"/>
              </a:spcAft>
              <a:buNone/>
            </a:pPr>
            <a:r>
              <a:t/>
            </a:r>
            <a:endParaRPr sz="1400"/>
          </a:p>
        </p:txBody>
      </p:sp>
      <p:pic>
        <p:nvPicPr>
          <p:cNvPr id="315" name="Shape 315"/>
          <p:cNvPicPr preferRelativeResize="0"/>
          <p:nvPr/>
        </p:nvPicPr>
        <p:blipFill>
          <a:blip r:embed="rId3">
            <a:alphaModFix/>
          </a:blip>
          <a:stretch>
            <a:fillRect/>
          </a:stretch>
        </p:blipFill>
        <p:spPr>
          <a:xfrm>
            <a:off x="5946425" y="1471125"/>
            <a:ext cx="2389992" cy="2728574"/>
          </a:xfrm>
          <a:prstGeom prst="rect">
            <a:avLst/>
          </a:prstGeom>
          <a:noFill/>
          <a:ln>
            <a:noFill/>
          </a:ln>
        </p:spPr>
      </p:pic>
      <p:sp>
        <p:nvSpPr>
          <p:cNvPr id="316" name="Shape 316"/>
          <p:cNvSpPr txBox="1"/>
          <p:nvPr/>
        </p:nvSpPr>
        <p:spPr>
          <a:xfrm>
            <a:off x="230700" y="2182375"/>
            <a:ext cx="5944500" cy="2388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808080"/>
                </a:solidFill>
                <a:latin typeface="Consolas"/>
                <a:ea typeface="Consolas"/>
                <a:cs typeface="Consolas"/>
                <a:sym typeface="Consolas"/>
              </a:rPr>
              <a:t>  &lt;</a:t>
            </a:r>
            <a:r>
              <a:rPr lang="en" sz="1200">
                <a:solidFill>
                  <a:srgbClr val="569CD6"/>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FFFF00"/>
                </a:solidFill>
                <a:latin typeface="Consolas"/>
                <a:ea typeface="Consolas"/>
                <a:cs typeface="Consolas"/>
                <a:sym typeface="Consolas"/>
              </a:rPr>
              <a:t>onPress</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'Incredibly awesome!'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RN Workshop</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color</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'red'</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fontSize</a:t>
            </a:r>
            <a:r>
              <a:rPr lang="en" sz="1200">
                <a:solidFill>
                  <a:srgbClr val="D4D4D4"/>
                </a:solidFill>
                <a:latin typeface="Consolas"/>
                <a:ea typeface="Consolas"/>
                <a:cs typeface="Consolas"/>
                <a:sym typeface="Consolas"/>
              </a:rPr>
              <a:t>: </a:t>
            </a:r>
            <a:r>
              <a:rPr lang="en" sz="1200">
                <a:solidFill>
                  <a:srgbClr val="B5CEA8"/>
                </a:solidFill>
                <a:latin typeface="Consolas"/>
                <a:ea typeface="Consolas"/>
                <a:cs typeface="Consolas"/>
                <a:sym typeface="Consolas"/>
              </a:rPr>
              <a:t>20</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CE9178"/>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is awesome?</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a:p>
        </p:txBody>
      </p:sp>
      <p:sp>
        <p:nvSpPr>
          <p:cNvPr id="317" name="Shape 317"/>
          <p:cNvSpPr/>
          <p:nvPr/>
        </p:nvSpPr>
        <p:spPr>
          <a:xfrm>
            <a:off x="469252" y="2535115"/>
            <a:ext cx="4843500" cy="1620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a:t>
            </a:r>
            <a:endParaRPr>
              <a:solidFill>
                <a:srgbClr val="ADF5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Showing your image</a:t>
            </a:r>
            <a:endParaRPr sz="2800">
              <a:solidFill>
                <a:srgbClr val="ADF5DD"/>
              </a:solidFill>
            </a:endParaRPr>
          </a:p>
        </p:txBody>
      </p:sp>
      <p:sp>
        <p:nvSpPr>
          <p:cNvPr id="324" name="Shape 324"/>
          <p:cNvSpPr txBox="1"/>
          <p:nvPr>
            <p:ph idx="1" type="body"/>
          </p:nvPr>
        </p:nvSpPr>
        <p:spPr>
          <a:xfrm>
            <a:off x="1297500" y="1186550"/>
            <a:ext cx="7038900" cy="336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a:t>
            </a:r>
            <a:r>
              <a:rPr lang="en" sz="1400"/>
              <a:t>Concepts:</a:t>
            </a:r>
            <a:endParaRPr sz="1400"/>
          </a:p>
          <a:p>
            <a:pPr indent="-317500" lvl="0" marL="457200" rtl="0">
              <a:spcBef>
                <a:spcPts val="1600"/>
              </a:spcBef>
              <a:spcAft>
                <a:spcPts val="0"/>
              </a:spcAft>
              <a:buSzPts val="1400"/>
              <a:buChar char="●"/>
            </a:pPr>
            <a:r>
              <a:rPr lang="en" sz="1400"/>
              <a:t>View and Image Components</a:t>
            </a:r>
            <a:endParaRPr sz="1400"/>
          </a:p>
          <a:p>
            <a:pPr indent="-317500" lvl="0" marL="457200">
              <a:spcBef>
                <a:spcPts val="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Update the state that determines what screen to show</a:t>
            </a:r>
            <a:endParaRPr sz="1400"/>
          </a:p>
          <a:p>
            <a:pPr indent="-317500" lvl="0" marL="457200" rtl="0">
              <a:spcBef>
                <a:spcPts val="0"/>
              </a:spcBef>
              <a:spcAft>
                <a:spcPts val="0"/>
              </a:spcAft>
              <a:buSzPts val="1400"/>
              <a:buAutoNum type="arabicPeriod"/>
            </a:pPr>
            <a:r>
              <a:rPr lang="en" sz="1400"/>
              <a:t>Display the image we took</a:t>
            </a:r>
            <a:endParaRPr sz="1400"/>
          </a:p>
          <a:p>
            <a:pPr indent="-317500" lvl="0" marL="457200" rtl="0">
              <a:spcBef>
                <a:spcPts val="0"/>
              </a:spcBef>
              <a:spcAft>
                <a:spcPts val="0"/>
              </a:spcAft>
              <a:buSzPts val="1400"/>
              <a:buAutoNum type="arabicPeriod"/>
            </a:pPr>
            <a:r>
              <a:rPr lang="en" sz="1400"/>
              <a:t>TODO</a:t>
            </a:r>
            <a:endParaRPr sz="1400"/>
          </a:p>
          <a:p>
            <a:pPr indent="0" lvl="0" marL="0" rtl="0">
              <a:spcBef>
                <a:spcPts val="1600"/>
              </a:spcBef>
              <a:spcAft>
                <a:spcPts val="0"/>
              </a:spcAft>
              <a:buNone/>
            </a:pPr>
            <a:r>
              <a:rPr lang="en" sz="1400" u="sng">
                <a:solidFill>
                  <a:schemeClr val="accent5"/>
                </a:solidFill>
                <a:hlinkClick r:id="rId3"/>
              </a:rPr>
              <a:t>Start coding on Expo from here</a:t>
            </a:r>
            <a:endParaRPr sz="1400"/>
          </a:p>
          <a:p>
            <a:pPr indent="0" lvl="0" marL="0" rtl="0">
              <a:spcBef>
                <a:spcPts val="0"/>
              </a:spcBef>
              <a:spcAft>
                <a:spcPts val="1600"/>
              </a:spcAft>
              <a:buNone/>
            </a:pPr>
            <a:r>
              <a:rPr lang="en" sz="1400" u="sng">
                <a:solidFill>
                  <a:schemeClr val="hlink"/>
                </a:solidFill>
                <a:hlinkClick r:id="rId4"/>
              </a:rPr>
              <a:t>See the changes on Github</a:t>
            </a:r>
            <a:endParaRPr sz="1400"/>
          </a:p>
        </p:txBody>
      </p:sp>
      <p:pic>
        <p:nvPicPr>
          <p:cNvPr id="325" name="Shape 325"/>
          <p:cNvPicPr preferRelativeResize="0"/>
          <p:nvPr/>
        </p:nvPicPr>
        <p:blipFill rotWithShape="1">
          <a:blip r:embed="rId5">
            <a:alphaModFix/>
          </a:blip>
          <a:srcRect b="9999" l="4417" r="6701" t="0"/>
          <a:stretch/>
        </p:blipFill>
        <p:spPr>
          <a:xfrm>
            <a:off x="6455225" y="1358550"/>
            <a:ext cx="2002976" cy="326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What are we building?</a:t>
            </a:r>
            <a:endParaRPr sz="2800">
              <a:solidFill>
                <a:srgbClr val="ADF5DD"/>
              </a:solidFill>
            </a:endParaRPr>
          </a:p>
        </p:txBody>
      </p:sp>
      <p:sp>
        <p:nvSpPr>
          <p:cNvPr id="144" name="Shape 144"/>
          <p:cNvSpPr txBox="1"/>
          <p:nvPr>
            <p:ph idx="1" type="body"/>
          </p:nvPr>
        </p:nvSpPr>
        <p:spPr>
          <a:xfrm>
            <a:off x="1297500" y="1567550"/>
            <a:ext cx="47295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A Meme Creator App</a:t>
            </a:r>
            <a:endParaRPr/>
          </a:p>
          <a:p>
            <a:pPr indent="-317500" lvl="0" marL="457200" rtl="0">
              <a:spcBef>
                <a:spcPts val="1600"/>
              </a:spcBef>
              <a:spcAft>
                <a:spcPts val="0"/>
              </a:spcAft>
              <a:buSzPts val="1400"/>
              <a:buAutoNum type="arabicPeriod"/>
            </a:pPr>
            <a:r>
              <a:rPr lang="en" sz="1400"/>
              <a:t>Take a picture</a:t>
            </a:r>
            <a:endParaRPr sz="1400"/>
          </a:p>
          <a:p>
            <a:pPr indent="-317500" lvl="0" marL="457200" rtl="0">
              <a:spcBef>
                <a:spcPts val="0"/>
              </a:spcBef>
              <a:spcAft>
                <a:spcPts val="0"/>
              </a:spcAft>
              <a:buSzPts val="1400"/>
              <a:buAutoNum type="arabicPeriod"/>
            </a:pPr>
            <a:r>
              <a:rPr lang="en" sz="1400"/>
              <a:t>Add text</a:t>
            </a:r>
            <a:endParaRPr sz="1400"/>
          </a:p>
          <a:p>
            <a:pPr indent="-317500" lvl="0" marL="457200" rtl="0">
              <a:spcBef>
                <a:spcPts val="0"/>
              </a:spcBef>
              <a:spcAft>
                <a:spcPts val="0"/>
              </a:spcAft>
              <a:buSzPts val="1400"/>
              <a:buAutoNum type="arabicPeriod"/>
            </a:pPr>
            <a:r>
              <a:rPr lang="en" sz="1400"/>
              <a:t>Save your meme</a:t>
            </a:r>
            <a:endParaRPr sz="1400"/>
          </a:p>
          <a:p>
            <a:pPr indent="-317500" lvl="0" marL="457200">
              <a:spcBef>
                <a:spcPts val="0"/>
              </a:spcBef>
              <a:spcAft>
                <a:spcPts val="0"/>
              </a:spcAft>
              <a:buSzPts val="1400"/>
              <a:buAutoNum type="arabicPeriod"/>
            </a:pPr>
            <a:r>
              <a:rPr lang="en" sz="1400"/>
              <a:t>Impress your friends with your original dank memes!</a:t>
            </a:r>
            <a:r>
              <a:rPr lang="en" sz="1400"/>
              <a:t> </a:t>
            </a:r>
            <a:endParaRPr sz="1400"/>
          </a:p>
          <a:p>
            <a:pPr indent="0" lvl="0" marL="0">
              <a:spcBef>
                <a:spcPts val="1600"/>
              </a:spcBef>
              <a:spcAft>
                <a:spcPts val="1600"/>
              </a:spcAft>
              <a:buNone/>
            </a:pPr>
            <a:r>
              <a:t/>
            </a:r>
            <a:endParaRPr/>
          </a:p>
        </p:txBody>
      </p:sp>
      <p:pic>
        <p:nvPicPr>
          <p:cNvPr id="145" name="Shape 145"/>
          <p:cNvPicPr preferRelativeResize="0"/>
          <p:nvPr/>
        </p:nvPicPr>
        <p:blipFill>
          <a:blip r:embed="rId3">
            <a:alphaModFix/>
          </a:blip>
          <a:stretch>
            <a:fillRect/>
          </a:stretch>
        </p:blipFill>
        <p:spPr>
          <a:xfrm>
            <a:off x="6121675" y="612275"/>
            <a:ext cx="2443324" cy="43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4294967295" type="body"/>
          </p:nvPr>
        </p:nvSpPr>
        <p:spPr>
          <a:xfrm>
            <a:off x="230700" y="1415150"/>
            <a:ext cx="7038900" cy="640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Let you customize your components</a:t>
            </a:r>
            <a:endParaRPr sz="1400">
              <a:solidFill>
                <a:srgbClr val="F3F3F3"/>
              </a:solidFill>
            </a:endParaRPr>
          </a:p>
          <a:p>
            <a:pPr indent="-304800" lvl="0" marL="457200" rtl="0">
              <a:lnSpc>
                <a:spcPct val="100000"/>
              </a:lnSpc>
              <a:spcBef>
                <a:spcPts val="0"/>
              </a:spcBef>
              <a:spcAft>
                <a:spcPts val="0"/>
              </a:spcAft>
              <a:buClr>
                <a:srgbClr val="F3F3F3"/>
              </a:buClr>
              <a:buSzPts val="1200"/>
              <a:buFont typeface="Lato"/>
              <a:buChar char="●"/>
            </a:pPr>
            <a:r>
              <a:rPr lang="en" sz="1400"/>
              <a:t>We pull our styles out of our JSX, and into stylesheets*</a:t>
            </a:r>
            <a:endParaRPr/>
          </a:p>
        </p:txBody>
      </p:sp>
      <p:grpSp>
        <p:nvGrpSpPr>
          <p:cNvPr id="331" name="Shape 331"/>
          <p:cNvGrpSpPr/>
          <p:nvPr/>
        </p:nvGrpSpPr>
        <p:grpSpPr>
          <a:xfrm>
            <a:off x="6158425" y="2441600"/>
            <a:ext cx="3107700" cy="1553700"/>
            <a:chOff x="6234625" y="2898800"/>
            <a:chExt cx="3107700" cy="1553700"/>
          </a:xfrm>
        </p:grpSpPr>
        <p:sp>
          <p:nvSpPr>
            <p:cNvPr id="332" name="Shape 332"/>
            <p:cNvSpPr txBox="1"/>
            <p:nvPr/>
          </p:nvSpPr>
          <p:spPr>
            <a:xfrm>
              <a:off x="6234625" y="2898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33" name="Shape 333"/>
            <p:cNvSpPr/>
            <p:nvPr/>
          </p:nvSpPr>
          <p:spPr>
            <a:xfrm>
              <a:off x="7222813" y="3569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7403588" y="3152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35" name="Shape 335"/>
          <p:cNvGrpSpPr/>
          <p:nvPr/>
        </p:nvGrpSpPr>
        <p:grpSpPr>
          <a:xfrm>
            <a:off x="3535450" y="2186300"/>
            <a:ext cx="2584500" cy="2421300"/>
            <a:chOff x="3540213" y="2643500"/>
            <a:chExt cx="2584500" cy="2421300"/>
          </a:xfrm>
        </p:grpSpPr>
        <p:sp>
          <p:nvSpPr>
            <p:cNvPr id="336" name="Shape 336"/>
            <p:cNvSpPr txBox="1"/>
            <p:nvPr/>
          </p:nvSpPr>
          <p:spPr>
            <a:xfrm>
              <a:off x="3540213" y="2643500"/>
              <a:ext cx="2584500" cy="242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300">
                  <a:solidFill>
                    <a:srgbClr val="F6B26B"/>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A4C2F4"/>
                  </a:solidFill>
                  <a:latin typeface="Consolas"/>
                  <a:ea typeface="Consolas"/>
                  <a:cs typeface="Consolas"/>
                  <a:sym typeface="Consolas"/>
                </a:rPr>
                <a:t>styles</a:t>
              </a:r>
              <a:r>
                <a:rPr lang="en" sz="1300">
                  <a:solidFill>
                    <a:srgbClr val="FFFFFF"/>
                  </a:solidFill>
                  <a:latin typeface="Consolas"/>
                  <a:ea typeface="Consolas"/>
                  <a:cs typeface="Consolas"/>
                  <a:sym typeface="Consolas"/>
                </a:rPr>
                <a:t> = </a:t>
              </a:r>
              <a:r>
                <a:rPr lang="en" sz="1300">
                  <a:solidFill>
                    <a:srgbClr val="9FC5E8"/>
                  </a:solidFill>
                  <a:latin typeface="Consolas"/>
                  <a:ea typeface="Consolas"/>
                  <a:cs typeface="Consolas"/>
                  <a:sym typeface="Consolas"/>
                </a:rPr>
                <a:t>StyleSheet</a:t>
              </a:r>
              <a:r>
                <a:rPr lang="en" sz="1300">
                  <a:solidFill>
                    <a:srgbClr val="FFFFFF"/>
                  </a:solidFill>
                  <a:latin typeface="Consolas"/>
                  <a:ea typeface="Consolas"/>
                  <a:cs typeface="Consolas"/>
                  <a:sym typeface="Consolas"/>
                </a:rPr>
                <a:t>.create({</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viewStyle: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imageStyle: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height: </a:t>
              </a:r>
              <a:r>
                <a:rPr lang="en" sz="1300">
                  <a:solidFill>
                    <a:srgbClr val="D5A6BD"/>
                  </a:solidFill>
                  <a:latin typeface="Consolas"/>
                  <a:ea typeface="Consolas"/>
                  <a:cs typeface="Consolas"/>
                  <a:sym typeface="Consolas"/>
                </a:rPr>
                <a:t>150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337" name="Shape 337"/>
            <p:cNvSpPr/>
            <p:nvPr/>
          </p:nvSpPr>
          <p:spPr>
            <a:xfrm>
              <a:off x="3779113" y="3045250"/>
              <a:ext cx="886500" cy="230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3779113" y="4046525"/>
              <a:ext cx="9873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39" name="Shape 339"/>
          <p:cNvSpPr txBox="1"/>
          <p:nvPr/>
        </p:nvSpPr>
        <p:spPr>
          <a:xfrm>
            <a:off x="5894375" y="2787425"/>
            <a:ext cx="663300" cy="80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solidFill>
                  <a:srgbClr val="FAC863"/>
                </a:solidFill>
              </a:rPr>
              <a:t>+</a:t>
            </a:r>
            <a:endParaRPr b="1" sz="3000">
              <a:solidFill>
                <a:srgbClr val="FAC863"/>
              </a:solidFill>
            </a:endParaRPr>
          </a:p>
        </p:txBody>
      </p:sp>
      <p:sp>
        <p:nvSpPr>
          <p:cNvPr id="340" name="Shape 340"/>
          <p:cNvSpPr txBox="1"/>
          <p:nvPr/>
        </p:nvSpPr>
        <p:spPr>
          <a:xfrm>
            <a:off x="2757475" y="2798438"/>
            <a:ext cx="663300" cy="57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600">
                <a:solidFill>
                  <a:srgbClr val="FAC863"/>
                </a:solidFill>
              </a:rPr>
              <a:t>= </a:t>
            </a:r>
            <a:endParaRPr b="1" sz="3600">
              <a:solidFill>
                <a:srgbClr val="FAC863"/>
              </a:solidFill>
            </a:endParaRPr>
          </a:p>
        </p:txBody>
      </p:sp>
      <p:grpSp>
        <p:nvGrpSpPr>
          <p:cNvPr id="341" name="Shape 341"/>
          <p:cNvGrpSpPr/>
          <p:nvPr/>
        </p:nvGrpSpPr>
        <p:grpSpPr>
          <a:xfrm>
            <a:off x="35400" y="2368550"/>
            <a:ext cx="3647700" cy="2056800"/>
            <a:chOff x="35400" y="2825750"/>
            <a:chExt cx="3647700" cy="2056800"/>
          </a:xfrm>
        </p:grpSpPr>
        <p:sp>
          <p:nvSpPr>
            <p:cNvPr id="342" name="Shape 342"/>
            <p:cNvSpPr txBox="1"/>
            <p:nvPr/>
          </p:nvSpPr>
          <p:spPr>
            <a:xfrm>
              <a:off x="35400" y="2825750"/>
              <a:ext cx="3647700" cy="2056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D5A6BD"/>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height: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43" name="Shape 343"/>
            <p:cNvSpPr/>
            <p:nvPr/>
          </p:nvSpPr>
          <p:spPr>
            <a:xfrm>
              <a:off x="1027125" y="4144525"/>
              <a:ext cx="24699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466825" y="3139550"/>
              <a:ext cx="1916700" cy="6516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5" name="Shape 345"/>
          <p:cNvSpPr txBox="1"/>
          <p:nvPr/>
        </p:nvSpPr>
        <p:spPr>
          <a:xfrm>
            <a:off x="6881825" y="4836200"/>
            <a:ext cx="2262300" cy="30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lt1"/>
                </a:solidFill>
              </a:rPr>
              <a:t>*refer to slide notes for details</a:t>
            </a:r>
            <a:endParaRPr sz="1200">
              <a:solidFill>
                <a:schemeClr val="lt1"/>
              </a:solidFill>
            </a:endParaRPr>
          </a:p>
        </p:txBody>
      </p:sp>
      <p:sp>
        <p:nvSpPr>
          <p:cNvPr id="346" name="Shape 346"/>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Basics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idx="4294967295" type="title"/>
          </p:nvPr>
        </p:nvSpPr>
        <p:spPr>
          <a:xfrm>
            <a:off x="222613" y="3417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a:t>
            </a:r>
            <a:r>
              <a:rPr lang="en">
                <a:solidFill>
                  <a:srgbClr val="ADF5DD"/>
                </a:solidFill>
              </a:rPr>
              <a:t>Stylesheets</a:t>
            </a:r>
            <a:endParaRPr>
              <a:solidFill>
                <a:srgbClr val="ADF5DD"/>
              </a:solidFill>
            </a:endParaRPr>
          </a:p>
        </p:txBody>
      </p:sp>
      <p:sp>
        <p:nvSpPr>
          <p:cNvPr id="352" name="Shape 352"/>
          <p:cNvSpPr txBox="1"/>
          <p:nvPr>
            <p:ph idx="4294967295" type="body"/>
          </p:nvPr>
        </p:nvSpPr>
        <p:spPr>
          <a:xfrm>
            <a:off x="238488" y="1425238"/>
            <a:ext cx="2720700" cy="1729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F3F3F3"/>
                </a:solidFill>
              </a:rPr>
              <a:t>Why Stylesheets?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Makes code readable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Reusable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Easier to maintain</a:t>
            </a:r>
            <a:endParaRPr sz="1400"/>
          </a:p>
        </p:txBody>
      </p:sp>
      <p:grpSp>
        <p:nvGrpSpPr>
          <p:cNvPr id="353" name="Shape 353"/>
          <p:cNvGrpSpPr/>
          <p:nvPr/>
        </p:nvGrpSpPr>
        <p:grpSpPr>
          <a:xfrm>
            <a:off x="2987300" y="1579875"/>
            <a:ext cx="2838300" cy="2421300"/>
            <a:chOff x="3285738" y="2643500"/>
            <a:chExt cx="2838300" cy="2421300"/>
          </a:xfrm>
        </p:grpSpPr>
        <p:sp>
          <p:nvSpPr>
            <p:cNvPr id="354" name="Shape 354"/>
            <p:cNvSpPr txBox="1"/>
            <p:nvPr/>
          </p:nvSpPr>
          <p:spPr>
            <a:xfrm>
              <a:off x="3285738" y="2643500"/>
              <a:ext cx="2838300" cy="242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a:t>
              </a:r>
              <a:r>
                <a:rPr lang="en">
                  <a:solidFill>
                    <a:srgbClr val="A4C2F4"/>
                  </a:solidFill>
                  <a:latin typeface="Consolas"/>
                  <a:ea typeface="Consolas"/>
                  <a:cs typeface="Consolas"/>
                  <a:sym typeface="Consolas"/>
                </a:rPr>
                <a:t>styles</a:t>
              </a:r>
              <a:r>
                <a:rPr lang="en">
                  <a:solidFill>
                    <a:srgbClr val="FFFFFF"/>
                  </a:solidFill>
                  <a:latin typeface="Consolas"/>
                  <a:ea typeface="Consolas"/>
                  <a:cs typeface="Consolas"/>
                  <a:sym typeface="Consolas"/>
                </a:rPr>
                <a:t> = </a:t>
              </a:r>
              <a:r>
                <a:rPr lang="en">
                  <a:solidFill>
                    <a:srgbClr val="9FC5E8"/>
                  </a:solidFill>
                  <a:latin typeface="Consolas"/>
                  <a:ea typeface="Consolas"/>
                  <a:cs typeface="Consolas"/>
                  <a:sym typeface="Consolas"/>
                </a:rPr>
                <a:t>StyleSheet</a:t>
              </a:r>
              <a:r>
                <a:rPr lang="en">
                  <a:solidFill>
                    <a:srgbClr val="FFFFFF"/>
                  </a:solidFill>
                  <a:latin typeface="Consolas"/>
                  <a:ea typeface="Consolas"/>
                  <a:cs typeface="Consolas"/>
                  <a:sym typeface="Consolas"/>
                </a:rPr>
                <a:t>.create({</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viewStyle: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padding: </a:t>
              </a:r>
              <a:r>
                <a:rPr lang="en">
                  <a:solidFill>
                    <a:srgbClr val="D5A6BD"/>
                  </a:solidFill>
                  <a:latin typeface="Consolas"/>
                  <a:ea typeface="Consolas"/>
                  <a:cs typeface="Consolas"/>
                  <a:sym typeface="Consolas"/>
                </a:rPr>
                <a:t>20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alignItems: </a:t>
              </a:r>
              <a:r>
                <a:rPr lang="en">
                  <a:solidFill>
                    <a:srgbClr val="93C47D"/>
                  </a:solidFill>
                  <a:latin typeface="Consolas"/>
                  <a:ea typeface="Consolas"/>
                  <a:cs typeface="Consolas"/>
                  <a:sym typeface="Consolas"/>
                </a:rPr>
                <a:t>‘center’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marginTop: </a:t>
              </a:r>
              <a:r>
                <a:rPr lang="en">
                  <a:solidFill>
                    <a:srgbClr val="D5A6BD"/>
                  </a:solidFill>
                  <a:latin typeface="Consolas"/>
                  <a:ea typeface="Consolas"/>
                  <a:cs typeface="Consolas"/>
                  <a:sym typeface="Consolas"/>
                </a:rPr>
                <a:t>100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imageStyle: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55" name="Shape 355"/>
            <p:cNvSpPr/>
            <p:nvPr/>
          </p:nvSpPr>
          <p:spPr>
            <a:xfrm>
              <a:off x="3561588" y="4062025"/>
              <a:ext cx="10257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6" name="Shape 356"/>
          <p:cNvSpPr/>
          <p:nvPr/>
        </p:nvSpPr>
        <p:spPr>
          <a:xfrm>
            <a:off x="3259825" y="1969550"/>
            <a:ext cx="1024800" cy="232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57" name="Shape 357"/>
          <p:cNvGrpSpPr/>
          <p:nvPr/>
        </p:nvGrpSpPr>
        <p:grpSpPr>
          <a:xfrm>
            <a:off x="5837750" y="1716113"/>
            <a:ext cx="3107700" cy="1553700"/>
            <a:chOff x="6234625" y="4041800"/>
            <a:chExt cx="3107700" cy="1553700"/>
          </a:xfrm>
        </p:grpSpPr>
        <p:sp>
          <p:nvSpPr>
            <p:cNvPr id="358" name="Shape 358"/>
            <p:cNvSpPr txBox="1"/>
            <p:nvPr/>
          </p:nvSpPr>
          <p:spPr>
            <a:xfrm>
              <a:off x="6234625" y="4041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59" name="Shape 359"/>
            <p:cNvSpPr/>
            <p:nvPr/>
          </p:nvSpPr>
          <p:spPr>
            <a:xfrm>
              <a:off x="7222813" y="4712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7403588" y="4295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idx="4294967295" type="body"/>
          </p:nvPr>
        </p:nvSpPr>
        <p:spPr>
          <a:xfrm>
            <a:off x="230700" y="1415150"/>
            <a:ext cx="47526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Input text in App via keyboard</a:t>
            </a:r>
            <a:endParaRPr sz="1400"/>
          </a:p>
        </p:txBody>
      </p:sp>
      <p:pic>
        <p:nvPicPr>
          <p:cNvPr id="366" name="Shape 366"/>
          <p:cNvPicPr preferRelativeResize="0"/>
          <p:nvPr/>
        </p:nvPicPr>
        <p:blipFill>
          <a:blip r:embed="rId3">
            <a:alphaModFix/>
          </a:blip>
          <a:stretch>
            <a:fillRect/>
          </a:stretch>
        </p:blipFill>
        <p:spPr>
          <a:xfrm>
            <a:off x="5868025" y="1796150"/>
            <a:ext cx="2471475" cy="1958100"/>
          </a:xfrm>
          <a:prstGeom prst="rect">
            <a:avLst/>
          </a:prstGeom>
          <a:noFill/>
          <a:ln>
            <a:noFill/>
          </a:ln>
        </p:spPr>
      </p:pic>
      <p:sp>
        <p:nvSpPr>
          <p:cNvPr id="367" name="Shape 367"/>
          <p:cNvSpPr txBox="1"/>
          <p:nvPr/>
        </p:nvSpPr>
        <p:spPr>
          <a:xfrm>
            <a:off x="224200" y="2020025"/>
            <a:ext cx="4752600" cy="23118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TextInput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onChangeText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 this</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setState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value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sz="1200">
              <a:latin typeface="Consolas"/>
              <a:ea typeface="Consolas"/>
              <a:cs typeface="Consolas"/>
              <a:sym typeface="Consolas"/>
            </a:endParaRPr>
          </a:p>
        </p:txBody>
      </p:sp>
      <p:sp>
        <p:nvSpPr>
          <p:cNvPr id="368" name="Shape 368"/>
          <p:cNvSpPr/>
          <p:nvPr/>
        </p:nvSpPr>
        <p:spPr>
          <a:xfrm>
            <a:off x="459300" y="2351925"/>
            <a:ext cx="4111200" cy="1367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TextInput</a:t>
            </a:r>
            <a:endParaRPr>
              <a:solidFill>
                <a:srgbClr val="ADF5D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Adding Text to your Meme</a:t>
            </a:r>
            <a:endParaRPr sz="2800">
              <a:solidFill>
                <a:srgbClr val="ADF5DD"/>
              </a:solidFill>
            </a:endParaRPr>
          </a:p>
        </p:txBody>
      </p:sp>
      <p:sp>
        <p:nvSpPr>
          <p:cNvPr id="375" name="Shape 375"/>
          <p:cNvSpPr txBox="1"/>
          <p:nvPr>
            <p:ph idx="1" type="body"/>
          </p:nvPr>
        </p:nvSpPr>
        <p:spPr>
          <a:xfrm>
            <a:off x="1297500" y="1186550"/>
            <a:ext cx="7038900" cy="357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Styling</a:t>
            </a:r>
            <a:endParaRPr sz="1400"/>
          </a:p>
          <a:p>
            <a:pPr indent="-317500" lvl="0" marL="457200" rtl="0">
              <a:spcBef>
                <a:spcPts val="0"/>
              </a:spcBef>
              <a:spcAft>
                <a:spcPts val="0"/>
              </a:spcAft>
              <a:buSzPts val="1400"/>
              <a:buChar char="●"/>
            </a:pPr>
            <a:r>
              <a:rPr lang="en" sz="1400"/>
              <a:t>State and Props</a:t>
            </a:r>
            <a:endParaRPr sz="1400"/>
          </a:p>
          <a:p>
            <a:pPr indent="0" lvl="0" mar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Change Image to ImageBackground</a:t>
            </a:r>
            <a:endParaRPr sz="1400"/>
          </a:p>
          <a:p>
            <a:pPr indent="-317500" lvl="0" marL="457200" rtl="0">
              <a:spcBef>
                <a:spcPts val="0"/>
              </a:spcBef>
              <a:spcAft>
                <a:spcPts val="0"/>
              </a:spcAft>
              <a:buSzPts val="1400"/>
              <a:buAutoNum type="arabicPeriod"/>
            </a:pPr>
            <a:r>
              <a:rPr lang="en" sz="1400"/>
              <a:t>Add two text fields on our image + styles</a:t>
            </a:r>
            <a:endParaRPr sz="1400"/>
          </a:p>
          <a:p>
            <a:pPr indent="0" lvl="0" marL="0" rtl="0">
              <a:spcBef>
                <a:spcPts val="1600"/>
              </a:spcBef>
              <a:spcAft>
                <a:spcPts val="0"/>
              </a:spcAft>
              <a:buNone/>
            </a:pPr>
            <a:r>
              <a:rPr lang="en" sz="1400" u="sng">
                <a:solidFill>
                  <a:schemeClr val="accent5"/>
                </a:solidFill>
                <a:hlinkClick r:id="rId3"/>
              </a:rPr>
              <a:t>Start coding on Expo from here</a:t>
            </a:r>
            <a:endParaRPr i="1" sz="1400"/>
          </a:p>
          <a:p>
            <a:pPr indent="0" lvl="0" marL="0" rtl="0">
              <a:spcBef>
                <a:spcPts val="0"/>
              </a:spcBef>
              <a:spcAft>
                <a:spcPts val="1600"/>
              </a:spcAft>
              <a:buNone/>
            </a:pPr>
            <a:r>
              <a:rPr lang="en" sz="1400" u="sng">
                <a:solidFill>
                  <a:schemeClr val="hlink"/>
                </a:solidFill>
                <a:hlinkClick r:id="rId4"/>
              </a:rPr>
              <a:t>See the changes on Github</a:t>
            </a:r>
            <a:endParaRPr i="1" sz="1400"/>
          </a:p>
        </p:txBody>
      </p:sp>
      <p:pic>
        <p:nvPicPr>
          <p:cNvPr id="376" name="Shape 376"/>
          <p:cNvPicPr preferRelativeResize="0"/>
          <p:nvPr/>
        </p:nvPicPr>
        <p:blipFill>
          <a:blip r:embed="rId5">
            <a:alphaModFix/>
          </a:blip>
          <a:stretch>
            <a:fillRect/>
          </a:stretch>
        </p:blipFill>
        <p:spPr>
          <a:xfrm>
            <a:off x="6396500" y="1297200"/>
            <a:ext cx="2011484" cy="3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nvSpPr>
        <p:spPr>
          <a:xfrm>
            <a:off x="1297500" y="2587250"/>
            <a:ext cx="5946900" cy="2030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result = await takeSnapshotAsync (this.ref,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format</a:t>
            </a:r>
            <a:r>
              <a:rPr lang="en">
                <a:solidFill>
                  <a:srgbClr val="FFFFFF"/>
                </a:solidFill>
                <a:latin typeface="Consolas"/>
                <a:ea typeface="Consolas"/>
                <a:cs typeface="Consolas"/>
                <a:sym typeface="Consolas"/>
              </a:rPr>
              <a:t>: 'png',</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result</a:t>
            </a:r>
            <a:r>
              <a:rPr lang="en">
                <a:solidFill>
                  <a:srgbClr val="FFFFFF"/>
                </a:solidFill>
                <a:latin typeface="Consolas"/>
                <a:ea typeface="Consolas"/>
                <a:cs typeface="Consolas"/>
                <a:sym typeface="Consolas"/>
              </a:rPr>
              <a:t>: 'file',</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await </a:t>
            </a:r>
            <a:r>
              <a:rPr lang="en">
                <a:solidFill>
                  <a:srgbClr val="6FA8DC"/>
                </a:solidFill>
                <a:latin typeface="Consolas"/>
                <a:ea typeface="Consolas"/>
                <a:cs typeface="Consolas"/>
                <a:sym typeface="Consolas"/>
              </a:rPr>
              <a:t>CameraRoll</a:t>
            </a:r>
            <a:r>
              <a:rPr lang="en">
                <a:solidFill>
                  <a:srgbClr val="FFFFFF"/>
                </a:solidFill>
                <a:latin typeface="Consolas"/>
                <a:ea typeface="Consolas"/>
                <a:cs typeface="Consolas"/>
                <a:sym typeface="Consolas"/>
              </a:rPr>
              <a:t>. saveToCameraRoll (result, 'photo');</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p:txBody>
      </p:sp>
      <p:sp>
        <p:nvSpPr>
          <p:cNvPr id="382" name="Shape 382"/>
          <p:cNvSpPr/>
          <p:nvPr/>
        </p:nvSpPr>
        <p:spPr>
          <a:xfrm>
            <a:off x="3076950" y="3866600"/>
            <a:ext cx="17061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CameraRoll</a:t>
            </a:r>
            <a:endParaRPr sz="2800">
              <a:solidFill>
                <a:srgbClr val="ADF5DD"/>
              </a:solidFill>
            </a:endParaRPr>
          </a:p>
        </p:txBody>
      </p:sp>
      <p:sp>
        <p:nvSpPr>
          <p:cNvPr id="384" name="Shape 384"/>
          <p:cNvSpPr txBox="1"/>
          <p:nvPr>
            <p:ph idx="1" type="body"/>
          </p:nvPr>
        </p:nvSpPr>
        <p:spPr>
          <a:xfrm>
            <a:off x="1145100" y="1186550"/>
            <a:ext cx="6400200" cy="1400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Access to device’s camera roll</a:t>
            </a:r>
            <a:endParaRPr sz="1400"/>
          </a:p>
          <a:p>
            <a:pPr indent="-317500" lvl="1" marL="914400" rtl="0">
              <a:spcBef>
                <a:spcPts val="0"/>
              </a:spcBef>
              <a:spcAft>
                <a:spcPts val="0"/>
              </a:spcAft>
              <a:buSzPts val="1400"/>
              <a:buChar char="○"/>
            </a:pPr>
            <a:r>
              <a:rPr lang="en" sz="1400"/>
              <a:t>saveToCameraRoll() </a:t>
            </a:r>
            <a:endParaRPr sz="1400"/>
          </a:p>
          <a:p>
            <a:pPr indent="-317500" lvl="2" marL="1371600" rtl="0">
              <a:spcBef>
                <a:spcPts val="0"/>
              </a:spcBef>
              <a:spcAft>
                <a:spcPts val="0"/>
              </a:spcAft>
              <a:buSzPts val="1400"/>
              <a:buChar char="■"/>
            </a:pPr>
            <a:r>
              <a:rPr lang="en" sz="1400"/>
              <a:t> saves photo/video to camera roll</a:t>
            </a:r>
            <a:endParaRPr sz="1400"/>
          </a:p>
          <a:p>
            <a:pPr indent="-317500" lvl="1" marL="914400" rtl="0">
              <a:spcBef>
                <a:spcPts val="0"/>
              </a:spcBef>
              <a:spcAft>
                <a:spcPts val="0"/>
              </a:spcAft>
              <a:buSzPts val="1400"/>
              <a:buChar char="○"/>
            </a:pPr>
            <a:r>
              <a:rPr lang="en" sz="1400"/>
              <a:t>getPhotos()</a:t>
            </a:r>
            <a:endParaRPr sz="1400"/>
          </a:p>
          <a:p>
            <a:pPr indent="-317500" lvl="2" marL="1371600">
              <a:spcBef>
                <a:spcPts val="0"/>
              </a:spcBef>
              <a:spcAft>
                <a:spcPts val="0"/>
              </a:spcAft>
              <a:buSzPts val="1400"/>
              <a:buChar char="■"/>
            </a:pPr>
            <a:r>
              <a:rPr lang="en" sz="1400"/>
              <a:t>Gets photo from the camera roll</a:t>
            </a:r>
            <a:endParaRPr sz="1400"/>
          </a:p>
          <a:p>
            <a:pPr indent="0" lvl="0" marL="0">
              <a:spcBef>
                <a:spcPts val="1600"/>
              </a:spcBef>
              <a:spcAft>
                <a:spcPts val="1600"/>
              </a:spcAft>
              <a:buNone/>
            </a:pPr>
            <a:r>
              <a:t/>
            </a:r>
            <a:endParaRPr sz="1400"/>
          </a:p>
        </p:txBody>
      </p:sp>
      <p:sp>
        <p:nvSpPr>
          <p:cNvPr id="385" name="Shape 385"/>
          <p:cNvSpPr/>
          <p:nvPr/>
        </p:nvSpPr>
        <p:spPr>
          <a:xfrm>
            <a:off x="2109788" y="1510038"/>
            <a:ext cx="1625400" cy="25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Demo: Saving Your Meme</a:t>
            </a:r>
            <a:endParaRPr sz="2800">
              <a:solidFill>
                <a:srgbClr val="ADF5DD"/>
              </a:solidFill>
            </a:endParaRPr>
          </a:p>
        </p:txBody>
      </p:sp>
      <p:sp>
        <p:nvSpPr>
          <p:cNvPr id="391" name="Shape 391"/>
          <p:cNvSpPr txBox="1"/>
          <p:nvPr>
            <p:ph idx="1" type="body"/>
          </p:nvPr>
        </p:nvSpPr>
        <p:spPr>
          <a:xfrm>
            <a:off x="1297500" y="1186550"/>
            <a:ext cx="5010000" cy="357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Add a save button with an onPress Listener</a:t>
            </a:r>
            <a:endParaRPr sz="1400"/>
          </a:p>
          <a:p>
            <a:pPr indent="-317500" lvl="0" marL="457200" rtl="0">
              <a:spcBef>
                <a:spcPts val="0"/>
              </a:spcBef>
              <a:spcAft>
                <a:spcPts val="0"/>
              </a:spcAft>
              <a:buSzPts val="1400"/>
              <a:buAutoNum type="arabicPeriod"/>
            </a:pPr>
            <a:r>
              <a:rPr lang="en" sz="1400"/>
              <a:t>Save the image and close the editor, in our “onPress” callback</a:t>
            </a:r>
            <a:endParaRPr i="1" sz="1400"/>
          </a:p>
          <a:p>
            <a:pPr indent="0" lvl="0" marL="0" rtl="0">
              <a:spcBef>
                <a:spcPts val="1600"/>
              </a:spcBef>
              <a:spcAft>
                <a:spcPts val="0"/>
              </a:spcAft>
              <a:buNone/>
            </a:pPr>
            <a:r>
              <a:rPr lang="en" sz="1400" u="sng">
                <a:solidFill>
                  <a:schemeClr val="accent5"/>
                </a:solidFill>
                <a:hlinkClick r:id="rId3"/>
              </a:rPr>
              <a:t>Start coding on Expo from here</a:t>
            </a:r>
            <a:endParaRPr i="1" sz="1400"/>
          </a:p>
          <a:p>
            <a:pPr indent="0" lvl="0" marL="0" rtl="0">
              <a:spcBef>
                <a:spcPts val="0"/>
              </a:spcBef>
              <a:spcAft>
                <a:spcPts val="1600"/>
              </a:spcAft>
              <a:buNone/>
            </a:pPr>
            <a:r>
              <a:rPr lang="en" sz="1400" u="sng">
                <a:solidFill>
                  <a:schemeClr val="hlink"/>
                </a:solidFill>
                <a:hlinkClick r:id="rId4"/>
              </a:rPr>
              <a:t>See the changes on Github</a:t>
            </a:r>
            <a:endParaRPr i="1" sz="1400"/>
          </a:p>
        </p:txBody>
      </p:sp>
      <p:pic>
        <p:nvPicPr>
          <p:cNvPr id="392" name="Shape 392"/>
          <p:cNvPicPr preferRelativeResize="0"/>
          <p:nvPr/>
        </p:nvPicPr>
        <p:blipFill>
          <a:blip r:embed="rId5">
            <a:alphaModFix/>
          </a:blip>
          <a:stretch>
            <a:fillRect/>
          </a:stretch>
        </p:blipFill>
        <p:spPr>
          <a:xfrm>
            <a:off x="6395681" y="1297200"/>
            <a:ext cx="2011476" cy="357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823850" y="1284675"/>
            <a:ext cx="4776000" cy="129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ADF5DD"/>
                </a:solidFill>
              </a:rPr>
              <a:t>Thank you for joining us</a:t>
            </a:r>
            <a:r>
              <a:rPr lang="en" sz="3600">
                <a:solidFill>
                  <a:srgbClr val="ADF5DD"/>
                </a:solidFill>
              </a:rPr>
              <a:t>!</a:t>
            </a:r>
            <a:endParaRPr sz="3600">
              <a:solidFill>
                <a:srgbClr val="ADF5DD"/>
              </a:solidFill>
            </a:endParaRPr>
          </a:p>
        </p:txBody>
      </p:sp>
      <p:sp>
        <p:nvSpPr>
          <p:cNvPr id="398" name="Shape 398"/>
          <p:cNvSpPr txBox="1"/>
          <p:nvPr>
            <p:ph idx="1" type="body"/>
          </p:nvPr>
        </p:nvSpPr>
        <p:spPr>
          <a:xfrm>
            <a:off x="823850" y="2571750"/>
            <a:ext cx="4945500" cy="123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Please </a:t>
            </a:r>
            <a:r>
              <a:rPr lang="en" sz="1400" u="sng">
                <a:solidFill>
                  <a:srgbClr val="ADF5DD"/>
                </a:solidFill>
                <a:hlinkClick r:id="rId3"/>
              </a:rPr>
              <a:t>click here</a:t>
            </a:r>
            <a:r>
              <a:rPr lang="en" sz="1400"/>
              <a:t> or go to </a:t>
            </a:r>
            <a:r>
              <a:rPr lang="en" sz="1400" u="sng">
                <a:solidFill>
                  <a:srgbClr val="ADF5DD"/>
                </a:solidFill>
                <a:hlinkClick r:id="rId4"/>
              </a:rPr>
              <a:t>ap.pn/2oYN4Nx</a:t>
            </a:r>
            <a:r>
              <a:rPr lang="en" sz="1400"/>
              <a:t> to  share feedback</a:t>
            </a:r>
            <a:endParaRPr sz="1400"/>
          </a:p>
          <a:p>
            <a:pPr indent="0" lvl="0" marL="0" rtl="0">
              <a:spcBef>
                <a:spcPts val="1600"/>
              </a:spcBef>
              <a:spcAft>
                <a:spcPts val="0"/>
              </a:spcAft>
              <a:buNone/>
            </a:pPr>
            <a:r>
              <a:rPr i="1" lang="en" sz="1400"/>
              <a:t>Next Step: Add a cancel button that just closes the editor</a:t>
            </a:r>
            <a:endParaRPr i="1" sz="1400"/>
          </a:p>
          <a:p>
            <a:pPr indent="0" lvl="0" marL="0" rtl="0">
              <a:spcBef>
                <a:spcPts val="0"/>
              </a:spcBef>
              <a:spcAft>
                <a:spcPts val="0"/>
              </a:spcAft>
              <a:buNone/>
            </a:pPr>
            <a:r>
              <a:rPr lang="en" sz="1400" u="sng">
                <a:solidFill>
                  <a:schemeClr val="accent5"/>
                </a:solidFill>
                <a:hlinkClick r:id="rId5"/>
              </a:rPr>
              <a:t>Start coding on Expo from here</a:t>
            </a:r>
            <a:endParaRPr i="1"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ADF5DD"/>
                </a:solidFill>
              </a:rPr>
              <a:t>Additional Concepts</a:t>
            </a:r>
            <a:endParaRPr>
              <a:solidFill>
                <a:srgbClr val="ADF5D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Detailed </a:t>
            </a:r>
            <a:r>
              <a:rPr lang="en">
                <a:solidFill>
                  <a:srgbClr val="ADF5DD"/>
                </a:solidFill>
              </a:rPr>
              <a:t>React Component Lifecycle</a:t>
            </a:r>
            <a:endParaRPr>
              <a:solidFill>
                <a:srgbClr val="ADF5DD"/>
              </a:solidFill>
            </a:endParaRPr>
          </a:p>
        </p:txBody>
      </p:sp>
      <p:sp>
        <p:nvSpPr>
          <p:cNvPr id="409" name="Shape 409"/>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latin typeface="Lato"/>
                <a:ea typeface="Lato"/>
                <a:cs typeface="Lato"/>
                <a:sym typeface="Lato"/>
                <a:hlinkClick r:id="rId3"/>
              </a:rPr>
              <a:t>Docs for the lifecycle methods</a:t>
            </a:r>
            <a:endParaRPr>
              <a:latin typeface="Lato"/>
              <a:ea typeface="Lato"/>
              <a:cs typeface="Lato"/>
              <a:sym typeface="Lato"/>
            </a:endParaRPr>
          </a:p>
        </p:txBody>
      </p:sp>
      <p:cxnSp>
        <p:nvCxnSpPr>
          <p:cNvPr id="410" name="Shape 410"/>
          <p:cNvCxnSpPr/>
          <p:nvPr/>
        </p:nvCxnSpPr>
        <p:spPr>
          <a:xfrm>
            <a:off x="6106138" y="1338375"/>
            <a:ext cx="0" cy="3399600"/>
          </a:xfrm>
          <a:prstGeom prst="straightConnector1">
            <a:avLst/>
          </a:prstGeom>
          <a:noFill/>
          <a:ln cap="flat" cmpd="sng" w="9525">
            <a:solidFill>
              <a:srgbClr val="595959"/>
            </a:solidFill>
            <a:prstDash val="solid"/>
            <a:round/>
            <a:headEnd len="med" w="med" type="none"/>
            <a:tailEnd len="med" w="med" type="none"/>
          </a:ln>
        </p:spPr>
      </p:cxnSp>
      <p:grpSp>
        <p:nvGrpSpPr>
          <p:cNvPr id="411" name="Shape 411"/>
          <p:cNvGrpSpPr/>
          <p:nvPr/>
        </p:nvGrpSpPr>
        <p:grpSpPr>
          <a:xfrm>
            <a:off x="6082325" y="1250450"/>
            <a:ext cx="2925000" cy="1053075"/>
            <a:chOff x="6082325" y="1250450"/>
            <a:chExt cx="2925000" cy="1053075"/>
          </a:xfrm>
        </p:grpSpPr>
        <p:sp>
          <p:nvSpPr>
            <p:cNvPr id="412" name="Shape 412"/>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Lato"/>
                  <a:ea typeface="Lato"/>
                  <a:cs typeface="Lato"/>
                  <a:sym typeface="Lato"/>
                </a:rPr>
                <a:t>Unmounting (Destroying)</a:t>
              </a:r>
              <a:endParaRPr sz="1800">
                <a:solidFill>
                  <a:srgbClr val="990000"/>
                </a:solidFill>
                <a:latin typeface="Lato"/>
                <a:ea typeface="Lato"/>
                <a:cs typeface="Lato"/>
                <a:sym typeface="Lato"/>
              </a:endParaRPr>
            </a:p>
          </p:txBody>
        </p:sp>
        <p:sp>
          <p:nvSpPr>
            <p:cNvPr id="413" name="Shape 413"/>
            <p:cNvSpPr/>
            <p:nvPr/>
          </p:nvSpPr>
          <p:spPr>
            <a:xfrm>
              <a:off x="6216750" y="1929425"/>
              <a:ext cx="2772300" cy="374100"/>
            </a:xfrm>
            <a:prstGeom prst="rect">
              <a:avLst/>
            </a:prstGeom>
            <a:solidFill>
              <a:srgbClr val="85200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componentWillUnmount</a:t>
              </a:r>
              <a:endParaRPr>
                <a:solidFill>
                  <a:srgbClr val="FFFFFF"/>
                </a:solidFill>
                <a:latin typeface="Lato"/>
                <a:ea typeface="Lato"/>
                <a:cs typeface="Lato"/>
                <a:sym typeface="Lato"/>
              </a:endParaRPr>
            </a:p>
          </p:txBody>
        </p:sp>
      </p:grpSp>
      <p:sp>
        <p:nvSpPr>
          <p:cNvPr id="414" name="Shape 414"/>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Lato"/>
                <a:ea typeface="Lato"/>
                <a:cs typeface="Lato"/>
                <a:sym typeface="Lato"/>
              </a:rPr>
              <a:t>Mounting (Creating)</a:t>
            </a:r>
            <a:endParaRPr sz="1800">
              <a:solidFill>
                <a:srgbClr val="38761D"/>
              </a:solidFill>
              <a:latin typeface="Lato"/>
              <a:ea typeface="Lato"/>
              <a:cs typeface="Lato"/>
              <a:sym typeface="Lato"/>
            </a:endParaRPr>
          </a:p>
        </p:txBody>
      </p:sp>
      <p:sp>
        <p:nvSpPr>
          <p:cNvPr id="415" name="Shape 415"/>
          <p:cNvSpPr txBox="1"/>
          <p:nvPr/>
        </p:nvSpPr>
        <p:spPr>
          <a:xfrm>
            <a:off x="3224750"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Lato"/>
                <a:ea typeface="Lato"/>
                <a:cs typeface="Lato"/>
                <a:sym typeface="Lato"/>
              </a:rPr>
              <a:t>Updating</a:t>
            </a:r>
            <a:endParaRPr sz="1800">
              <a:solidFill>
                <a:srgbClr val="E69138"/>
              </a:solidFill>
              <a:latin typeface="Lato"/>
              <a:ea typeface="Lato"/>
              <a:cs typeface="Lato"/>
              <a:sym typeface="Lato"/>
            </a:endParaRPr>
          </a:p>
        </p:txBody>
      </p:sp>
      <p:sp>
        <p:nvSpPr>
          <p:cNvPr id="416" name="Shape 416"/>
          <p:cNvSpPr txBox="1"/>
          <p:nvPr/>
        </p:nvSpPr>
        <p:spPr>
          <a:xfrm>
            <a:off x="5162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false</a:t>
            </a:r>
            <a:endParaRPr sz="1200">
              <a:solidFill>
                <a:srgbClr val="FFFFFF"/>
              </a:solidFill>
              <a:latin typeface="Lato"/>
              <a:ea typeface="Lato"/>
              <a:cs typeface="Lato"/>
              <a:sym typeface="Lato"/>
            </a:endParaRPr>
          </a:p>
        </p:txBody>
      </p:sp>
      <p:sp>
        <p:nvSpPr>
          <p:cNvPr id="417" name="Shape 417"/>
          <p:cNvSpPr/>
          <p:nvPr/>
        </p:nvSpPr>
        <p:spPr>
          <a:xfrm>
            <a:off x="3134975" y="3657875"/>
            <a:ext cx="2858100" cy="4395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18" name="Shape 418"/>
          <p:cNvSpPr/>
          <p:nvPr/>
        </p:nvSpPr>
        <p:spPr>
          <a:xfrm>
            <a:off x="3136525" y="43678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componentDidUpdate</a:t>
            </a:r>
            <a:endParaRPr>
              <a:solidFill>
                <a:srgbClr val="FFFFFF"/>
              </a:solidFill>
              <a:latin typeface="Lato"/>
              <a:ea typeface="Lato"/>
              <a:cs typeface="Lato"/>
              <a:sym typeface="Lato"/>
            </a:endParaRPr>
          </a:p>
        </p:txBody>
      </p:sp>
      <p:sp>
        <p:nvSpPr>
          <p:cNvPr id="419" name="Shape 419"/>
          <p:cNvSpPr/>
          <p:nvPr/>
        </p:nvSpPr>
        <p:spPr>
          <a:xfrm>
            <a:off x="3136525" y="30724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componentWillUpdate</a:t>
            </a:r>
            <a:endParaRPr>
              <a:solidFill>
                <a:srgbClr val="FFFFFF"/>
              </a:solidFill>
              <a:latin typeface="Lato"/>
              <a:ea typeface="Lato"/>
              <a:cs typeface="Lato"/>
              <a:sym typeface="Lato"/>
            </a:endParaRPr>
          </a:p>
        </p:txBody>
      </p:sp>
      <p:sp>
        <p:nvSpPr>
          <p:cNvPr id="420" name="Shape 420"/>
          <p:cNvSpPr/>
          <p:nvPr/>
        </p:nvSpPr>
        <p:spPr>
          <a:xfrm>
            <a:off x="3136625" y="25009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shouldComponentUpdate</a:t>
            </a:r>
            <a:endParaRPr>
              <a:solidFill>
                <a:srgbClr val="FFFFFF"/>
              </a:solidFill>
              <a:latin typeface="Lato"/>
              <a:ea typeface="Lato"/>
              <a:cs typeface="Lato"/>
              <a:sym typeface="Lato"/>
            </a:endParaRPr>
          </a:p>
        </p:txBody>
      </p:sp>
      <p:sp>
        <p:nvSpPr>
          <p:cNvPr id="421" name="Shape 421"/>
          <p:cNvSpPr/>
          <p:nvPr/>
        </p:nvSpPr>
        <p:spPr>
          <a:xfrm>
            <a:off x="3137425" y="1929425"/>
            <a:ext cx="2858100" cy="3741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componentWillReceiveProps</a:t>
            </a:r>
            <a:endParaRPr>
              <a:solidFill>
                <a:srgbClr val="FFFFFF"/>
              </a:solidFill>
              <a:latin typeface="Lato"/>
              <a:ea typeface="Lato"/>
              <a:cs typeface="Lato"/>
              <a:sym typeface="Lato"/>
            </a:endParaRPr>
          </a:p>
        </p:txBody>
      </p:sp>
      <p:cxnSp>
        <p:nvCxnSpPr>
          <p:cNvPr id="422" name="Shape 422"/>
          <p:cNvCxnSpPr>
            <a:stCxn id="421" idx="2"/>
            <a:endCxn id="420" idx="0"/>
          </p:cNvCxnSpPr>
          <p:nvPr/>
        </p:nvCxnSpPr>
        <p:spPr>
          <a:xfrm flipH="1">
            <a:off x="4565575" y="2303525"/>
            <a:ext cx="900" cy="197400"/>
          </a:xfrm>
          <a:prstGeom prst="straightConnector1">
            <a:avLst/>
          </a:prstGeom>
          <a:noFill/>
          <a:ln cap="flat" cmpd="sng" w="9525">
            <a:solidFill>
              <a:srgbClr val="D9D9D9"/>
            </a:solidFill>
            <a:prstDash val="solid"/>
            <a:round/>
            <a:headEnd len="med" w="med" type="none"/>
            <a:tailEnd len="med" w="med" type="triangle"/>
          </a:ln>
        </p:spPr>
      </p:cxnSp>
      <p:cxnSp>
        <p:nvCxnSpPr>
          <p:cNvPr id="423" name="Shape 423"/>
          <p:cNvCxnSpPr>
            <a:stCxn id="419" idx="2"/>
            <a:endCxn id="417" idx="0"/>
          </p:cNvCxnSpPr>
          <p:nvPr/>
        </p:nvCxnSpPr>
        <p:spPr>
          <a:xfrm flipH="1">
            <a:off x="4564075" y="338742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4" name="Shape 424"/>
          <p:cNvCxnSpPr>
            <a:stCxn id="417" idx="2"/>
            <a:endCxn id="418" idx="0"/>
          </p:cNvCxnSpPr>
          <p:nvPr/>
        </p:nvCxnSpPr>
        <p:spPr>
          <a:xfrm>
            <a:off x="4564025" y="409737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5" name="Shape 425"/>
          <p:cNvCxnSpPr/>
          <p:nvPr/>
        </p:nvCxnSpPr>
        <p:spPr>
          <a:xfrm>
            <a:off x="5151938" y="2813550"/>
            <a:ext cx="0" cy="175800"/>
          </a:xfrm>
          <a:prstGeom prst="straightConnector1">
            <a:avLst/>
          </a:prstGeom>
          <a:noFill/>
          <a:ln cap="flat" cmpd="sng" w="9525">
            <a:solidFill>
              <a:srgbClr val="EFEFEF"/>
            </a:solidFill>
            <a:prstDash val="solid"/>
            <a:round/>
            <a:headEnd len="med" w="med" type="none"/>
            <a:tailEnd len="med" w="med" type="none"/>
          </a:ln>
        </p:spPr>
      </p:cxnSp>
      <p:sp>
        <p:nvSpPr>
          <p:cNvPr id="426" name="Shape 426"/>
          <p:cNvSpPr txBox="1"/>
          <p:nvPr/>
        </p:nvSpPr>
        <p:spPr>
          <a:xfrm>
            <a:off x="4019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true</a:t>
            </a:r>
            <a:endParaRPr sz="1200">
              <a:solidFill>
                <a:srgbClr val="FFFFFF"/>
              </a:solidFill>
              <a:latin typeface="Lato"/>
              <a:ea typeface="Lato"/>
              <a:cs typeface="Lato"/>
              <a:sym typeface="Lato"/>
            </a:endParaRPr>
          </a:p>
        </p:txBody>
      </p:sp>
      <p:sp>
        <p:nvSpPr>
          <p:cNvPr id="427" name="Shape 427"/>
          <p:cNvSpPr/>
          <p:nvPr/>
        </p:nvSpPr>
        <p:spPr>
          <a:xfrm>
            <a:off x="5075300" y="2929100"/>
            <a:ext cx="148200" cy="130200"/>
          </a:xfrm>
          <a:prstGeom prst="mathMultiply">
            <a:avLst>
              <a:gd fmla="val 23520"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173850" y="25898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componentWillMount</a:t>
            </a:r>
            <a:endParaRPr>
              <a:solidFill>
                <a:srgbClr val="FFFFFF"/>
              </a:solidFill>
              <a:latin typeface="Lato"/>
              <a:ea typeface="Lato"/>
              <a:cs typeface="Lato"/>
              <a:sym typeface="Lato"/>
            </a:endParaRPr>
          </a:p>
        </p:txBody>
      </p:sp>
      <p:sp>
        <p:nvSpPr>
          <p:cNvPr id="429" name="Shape 429"/>
          <p:cNvSpPr/>
          <p:nvPr/>
        </p:nvSpPr>
        <p:spPr>
          <a:xfrm>
            <a:off x="168025" y="32795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30" name="Shape 430"/>
          <p:cNvSpPr/>
          <p:nvPr/>
        </p:nvSpPr>
        <p:spPr>
          <a:xfrm>
            <a:off x="168025" y="390562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componentDidMount</a:t>
            </a:r>
            <a:endParaRPr>
              <a:solidFill>
                <a:srgbClr val="FFFFFF"/>
              </a:solidFill>
              <a:latin typeface="Lato"/>
              <a:ea typeface="Lato"/>
              <a:cs typeface="Lato"/>
              <a:sym typeface="Lato"/>
            </a:endParaRPr>
          </a:p>
        </p:txBody>
      </p:sp>
      <p:cxnSp>
        <p:nvCxnSpPr>
          <p:cNvPr id="431" name="Shape 431"/>
          <p:cNvCxnSpPr>
            <a:stCxn id="428" idx="2"/>
            <a:endCxn id="429" idx="0"/>
          </p:cNvCxnSpPr>
          <p:nvPr/>
        </p:nvCxnSpPr>
        <p:spPr>
          <a:xfrm flipH="1">
            <a:off x="1554300" y="2963975"/>
            <a:ext cx="5700" cy="315600"/>
          </a:xfrm>
          <a:prstGeom prst="straightConnector1">
            <a:avLst/>
          </a:prstGeom>
          <a:noFill/>
          <a:ln cap="flat" cmpd="sng" w="9525">
            <a:solidFill>
              <a:srgbClr val="D9D9D9"/>
            </a:solidFill>
            <a:prstDash val="solid"/>
            <a:round/>
            <a:headEnd len="med" w="med" type="none"/>
            <a:tailEnd len="med" w="med" type="triangle"/>
          </a:ln>
        </p:spPr>
      </p:cxnSp>
      <p:cxnSp>
        <p:nvCxnSpPr>
          <p:cNvPr id="432" name="Shape 432"/>
          <p:cNvCxnSpPr>
            <a:stCxn id="429" idx="2"/>
            <a:endCxn id="430" idx="0"/>
          </p:cNvCxnSpPr>
          <p:nvPr/>
        </p:nvCxnSpPr>
        <p:spPr>
          <a:xfrm>
            <a:off x="1554175" y="3653675"/>
            <a:ext cx="0" cy="252000"/>
          </a:xfrm>
          <a:prstGeom prst="straightConnector1">
            <a:avLst/>
          </a:prstGeom>
          <a:noFill/>
          <a:ln cap="flat" cmpd="sng" w="9525">
            <a:solidFill>
              <a:srgbClr val="D9D9D9"/>
            </a:solidFill>
            <a:prstDash val="solid"/>
            <a:round/>
            <a:headEnd len="med" w="med" type="none"/>
            <a:tailEnd len="med" w="med" type="triangle"/>
          </a:ln>
        </p:spPr>
      </p:cxnSp>
      <p:sp>
        <p:nvSpPr>
          <p:cNvPr id="433" name="Shape 433"/>
          <p:cNvSpPr/>
          <p:nvPr/>
        </p:nvSpPr>
        <p:spPr>
          <a:xfrm>
            <a:off x="170950" y="1922860"/>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constructor</a:t>
            </a:r>
            <a:endParaRPr sz="1800">
              <a:solidFill>
                <a:srgbClr val="FFFFFF"/>
              </a:solidFill>
              <a:latin typeface="Lato"/>
              <a:ea typeface="Lato"/>
              <a:cs typeface="Lato"/>
              <a:sym typeface="Lato"/>
            </a:endParaRPr>
          </a:p>
        </p:txBody>
      </p:sp>
      <p:cxnSp>
        <p:nvCxnSpPr>
          <p:cNvPr id="434" name="Shape 434"/>
          <p:cNvCxnSpPr>
            <a:stCxn id="433" idx="2"/>
            <a:endCxn id="428" idx="0"/>
          </p:cNvCxnSpPr>
          <p:nvPr/>
        </p:nvCxnSpPr>
        <p:spPr>
          <a:xfrm>
            <a:off x="1557100" y="2296960"/>
            <a:ext cx="3000" cy="292800"/>
          </a:xfrm>
          <a:prstGeom prst="straightConnector1">
            <a:avLst/>
          </a:prstGeom>
          <a:noFill/>
          <a:ln cap="flat" cmpd="sng" w="9525">
            <a:solidFill>
              <a:srgbClr val="D9D9D9"/>
            </a:solidFill>
            <a:prstDash val="solid"/>
            <a:round/>
            <a:headEnd len="med" w="med" type="none"/>
            <a:tailEnd len="med" w="med" type="triangle"/>
          </a:ln>
        </p:spPr>
      </p:cxnSp>
      <p:cxnSp>
        <p:nvCxnSpPr>
          <p:cNvPr id="435" name="Shape 435"/>
          <p:cNvCxnSpPr/>
          <p:nvPr/>
        </p:nvCxnSpPr>
        <p:spPr>
          <a:xfrm>
            <a:off x="3042263" y="1338375"/>
            <a:ext cx="0" cy="3399600"/>
          </a:xfrm>
          <a:prstGeom prst="straightConnector1">
            <a:avLst/>
          </a:prstGeom>
          <a:noFill/>
          <a:ln cap="flat" cmpd="sng" w="9525">
            <a:solidFill>
              <a:srgbClr val="595959"/>
            </a:solidFill>
            <a:prstDash val="solid"/>
            <a:round/>
            <a:headEnd len="med" w="med" type="none"/>
            <a:tailEnd len="med" w="med" type="none"/>
          </a:ln>
        </p:spPr>
      </p:cxnSp>
      <p:cxnSp>
        <p:nvCxnSpPr>
          <p:cNvPr id="436" name="Shape 436"/>
          <p:cNvCxnSpPr/>
          <p:nvPr/>
        </p:nvCxnSpPr>
        <p:spPr>
          <a:xfrm flipH="1">
            <a:off x="4009975" y="2813650"/>
            <a:ext cx="1500" cy="270600"/>
          </a:xfrm>
          <a:prstGeom prst="straightConnector1">
            <a:avLst/>
          </a:prstGeom>
          <a:noFill/>
          <a:ln cap="flat" cmpd="sng" w="9525">
            <a:solidFill>
              <a:srgbClr val="D9D9D9"/>
            </a:solidFill>
            <a:prstDash val="solid"/>
            <a:round/>
            <a:headEnd len="med" w="med" type="none"/>
            <a:tailEnd len="med" w="med" type="triangle"/>
          </a:ln>
        </p:spPr>
      </p:cxnSp>
      <p:sp>
        <p:nvSpPr>
          <p:cNvPr id="437" name="Shape 437"/>
          <p:cNvSpPr/>
          <p:nvPr/>
        </p:nvSpPr>
        <p:spPr>
          <a:xfrm>
            <a:off x="3127300" y="3653525"/>
            <a:ext cx="2868300" cy="429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38" name="Shape 438"/>
          <p:cNvSpPr/>
          <p:nvPr/>
        </p:nvSpPr>
        <p:spPr>
          <a:xfrm>
            <a:off x="168025" y="3283900"/>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39" name="Shape 439"/>
          <p:cNvSpPr/>
          <p:nvPr/>
        </p:nvSpPr>
        <p:spPr>
          <a:xfrm>
            <a:off x="168825" y="1922725"/>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idx="4294967295" type="title"/>
          </p:nvPr>
        </p:nvSpPr>
        <p:spPr>
          <a:xfrm>
            <a:off x="214825" y="3493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a:t>
            </a:r>
            <a:endParaRPr>
              <a:solidFill>
                <a:srgbClr val="ADF5DD"/>
              </a:solidFill>
            </a:endParaRPr>
          </a:p>
        </p:txBody>
      </p:sp>
      <p:sp>
        <p:nvSpPr>
          <p:cNvPr id="445" name="Shape 445"/>
          <p:cNvSpPr txBox="1"/>
          <p:nvPr>
            <p:ph idx="4294967295" type="body"/>
          </p:nvPr>
        </p:nvSpPr>
        <p:spPr>
          <a:xfrm>
            <a:off x="230700" y="1567550"/>
            <a:ext cx="5933400" cy="290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u="sng">
                <a:solidFill>
                  <a:schemeClr val="hlink"/>
                </a:solidFill>
                <a:hlinkClick r:id="rId3"/>
              </a:rPr>
              <a:t>Let’s build an “on-off” button</a:t>
            </a:r>
            <a:endParaRPr sz="1400"/>
          </a:p>
          <a:p>
            <a:pPr indent="0" lvl="0" marL="0">
              <a:spcBef>
                <a:spcPts val="1600"/>
              </a:spcBef>
              <a:spcAft>
                <a:spcPts val="0"/>
              </a:spcAft>
              <a:buNone/>
            </a:pPr>
            <a:r>
              <a:rPr lang="en" sz="1400"/>
              <a:t>We will put together our requirements, and find ways to achieve them.</a:t>
            </a:r>
            <a:endParaRPr sz="1400"/>
          </a:p>
          <a:p>
            <a:pPr indent="0" lvl="0" marL="0">
              <a:spcBef>
                <a:spcPts val="1600"/>
              </a:spcBef>
              <a:spcAft>
                <a:spcPts val="0"/>
              </a:spcAft>
              <a:buNone/>
            </a:pPr>
            <a:r>
              <a:rPr b="1" lang="en" sz="1400"/>
              <a:t>Requirements</a:t>
            </a:r>
            <a:endParaRPr b="1" sz="1400"/>
          </a:p>
          <a:p>
            <a:pPr indent="-317500" lvl="0" marL="457200" rtl="0">
              <a:spcBef>
                <a:spcPts val="1600"/>
              </a:spcBef>
              <a:spcAft>
                <a:spcPts val="0"/>
              </a:spcAft>
              <a:buSzPts val="1400"/>
              <a:buChar char="●"/>
            </a:pPr>
            <a:r>
              <a:rPr lang="en" sz="1400"/>
              <a:t>We want a reusable button</a:t>
            </a:r>
            <a:endParaRPr sz="1400"/>
          </a:p>
          <a:p>
            <a:pPr indent="-317500" lvl="0" marL="457200" rtl="0">
              <a:spcBef>
                <a:spcPts val="0"/>
              </a:spcBef>
              <a:spcAft>
                <a:spcPts val="0"/>
              </a:spcAft>
              <a:buSzPts val="1400"/>
              <a:buChar char="●"/>
            </a:pPr>
            <a:r>
              <a:rPr lang="en" sz="1400"/>
              <a:t>Button color can be configured</a:t>
            </a:r>
            <a:endParaRPr sz="1400"/>
          </a:p>
          <a:p>
            <a:pPr indent="-317500" lvl="0" marL="457200" rtl="0">
              <a:spcBef>
                <a:spcPts val="0"/>
              </a:spcBef>
              <a:spcAft>
                <a:spcPts val="0"/>
              </a:spcAft>
              <a:buSzPts val="1400"/>
              <a:buChar char="●"/>
            </a:pPr>
            <a:r>
              <a:rPr lang="en" sz="1400"/>
              <a:t>You can turn the button on and off</a:t>
            </a:r>
            <a:endParaRPr sz="1400"/>
          </a:p>
          <a:p>
            <a:pPr indent="-317500" lvl="0" marL="457200" rtl="0">
              <a:spcBef>
                <a:spcPts val="0"/>
              </a:spcBef>
              <a:spcAft>
                <a:spcPts val="0"/>
              </a:spcAft>
              <a:buSzPts val="1400"/>
              <a:buChar char="●"/>
            </a:pPr>
            <a:r>
              <a:rPr lang="en" sz="1400"/>
              <a:t>Text switches when you press</a:t>
            </a:r>
            <a:endParaRPr sz="1400"/>
          </a:p>
          <a:p>
            <a:pPr indent="0" lvl="0" marL="0" rtl="0">
              <a:spcBef>
                <a:spcPts val="1600"/>
              </a:spcBef>
              <a:spcAft>
                <a:spcPts val="0"/>
              </a:spcAft>
              <a:buNone/>
            </a:pPr>
            <a:r>
              <a:rPr lang="en" sz="1400"/>
              <a:t>Try to think about your components this way!</a:t>
            </a:r>
            <a:endParaRPr sz="1400"/>
          </a:p>
          <a:p>
            <a:pPr indent="0" lvl="0" marL="0" rtl="0">
              <a:spcBef>
                <a:spcPts val="1600"/>
              </a:spcBef>
              <a:spcAft>
                <a:spcPts val="1600"/>
              </a:spcAft>
              <a:buNone/>
            </a:pPr>
            <a:r>
              <a:t/>
            </a:r>
            <a:endParaRPr sz="1400"/>
          </a:p>
        </p:txBody>
      </p:sp>
      <p:sp>
        <p:nvSpPr>
          <p:cNvPr id="446" name="Shape 446"/>
          <p:cNvSpPr txBox="1"/>
          <p:nvPr/>
        </p:nvSpPr>
        <p:spPr>
          <a:xfrm>
            <a:off x="3431088" y="2466525"/>
            <a:ext cx="3089700" cy="1621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lt1"/>
                </a:solidFill>
                <a:latin typeface="Lato"/>
                <a:ea typeface="Lato"/>
                <a:cs typeface="Lato"/>
                <a:sym typeface="Lato"/>
              </a:rPr>
              <a:t>Technical Approach</a:t>
            </a:r>
            <a:endParaRPr b="1">
              <a:solidFill>
                <a:schemeClr val="lt1"/>
              </a:solidFill>
              <a:latin typeface="Lato"/>
              <a:ea typeface="Lato"/>
              <a:cs typeface="Lato"/>
              <a:sym typeface="Lato"/>
            </a:endParaRPr>
          </a:p>
          <a:p>
            <a:pPr indent="-317500" lvl="0" marL="457200" rtl="0">
              <a:lnSpc>
                <a:spcPct val="115000"/>
              </a:lnSpc>
              <a:spcBef>
                <a:spcPts val="1600"/>
              </a:spcBef>
              <a:spcAft>
                <a:spcPts val="0"/>
              </a:spcAft>
              <a:buClr>
                <a:schemeClr val="lt1"/>
              </a:buClr>
              <a:buSzPts val="1400"/>
              <a:buFont typeface="Lato"/>
              <a:buChar char="●"/>
            </a:pPr>
            <a:r>
              <a:rPr lang="en">
                <a:solidFill>
                  <a:schemeClr val="lt1"/>
                </a:solidFill>
                <a:latin typeface="Lato"/>
                <a:ea typeface="Lato"/>
                <a:cs typeface="Lato"/>
                <a:sym typeface="Lato"/>
              </a:rPr>
              <a:t>Make a component</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 color in as a prop</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Have a state variable</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 onPress listener is needed</a:t>
            </a:r>
            <a:endParaRPr>
              <a:solidFill>
                <a:schemeClr val="lt1"/>
              </a:solidFill>
              <a:latin typeface="Lato"/>
              <a:ea typeface="Lato"/>
              <a:cs typeface="Lato"/>
              <a:sym typeface="Lato"/>
            </a:endParaRPr>
          </a:p>
          <a:p>
            <a:pPr indent="0" lvl="0" marL="0" rtl="0">
              <a:lnSpc>
                <a:spcPct val="115000"/>
              </a:lnSpc>
              <a:spcBef>
                <a:spcPts val="1600"/>
              </a:spcBef>
              <a:spcAft>
                <a:spcPts val="1600"/>
              </a:spcAft>
              <a:buNone/>
            </a:pPr>
            <a:r>
              <a:t/>
            </a:r>
            <a:endParaRPr>
              <a:solidFill>
                <a:schemeClr val="lt1"/>
              </a:solidFill>
              <a:latin typeface="Lato"/>
              <a:ea typeface="Lato"/>
              <a:cs typeface="Lato"/>
              <a:sym typeface="Lato"/>
            </a:endParaRPr>
          </a:p>
        </p:txBody>
      </p:sp>
      <p:pic>
        <p:nvPicPr>
          <p:cNvPr id="447" name="Shape 447"/>
          <p:cNvPicPr preferRelativeResize="0"/>
          <p:nvPr/>
        </p:nvPicPr>
        <p:blipFill>
          <a:blip r:embed="rId4">
            <a:alphaModFix/>
          </a:blip>
          <a:stretch>
            <a:fillRect/>
          </a:stretch>
        </p:blipFill>
        <p:spPr>
          <a:xfrm>
            <a:off x="6406975" y="237675"/>
            <a:ext cx="2622275" cy="477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1297500" y="393750"/>
            <a:ext cx="44088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How are we building it?</a:t>
            </a:r>
            <a:endParaRPr sz="2800">
              <a:solidFill>
                <a:srgbClr val="ADF5DD"/>
              </a:solidFill>
            </a:endParaRPr>
          </a:p>
        </p:txBody>
      </p:sp>
      <p:sp>
        <p:nvSpPr>
          <p:cNvPr id="151" name="Shape 151"/>
          <p:cNvSpPr txBox="1"/>
          <p:nvPr>
            <p:ph idx="1" type="body"/>
          </p:nvPr>
        </p:nvSpPr>
        <p:spPr>
          <a:xfrm>
            <a:off x="1297500" y="1567550"/>
            <a:ext cx="7038900" cy="340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Expo + Snack</a:t>
            </a:r>
            <a:endParaRPr sz="1800"/>
          </a:p>
          <a:p>
            <a:pPr indent="-317500" lvl="0" marL="457200" rtl="0">
              <a:spcBef>
                <a:spcPts val="0"/>
              </a:spcBef>
              <a:spcAft>
                <a:spcPts val="0"/>
              </a:spcAft>
              <a:buSzPts val="1400"/>
              <a:buChar char="●"/>
            </a:pPr>
            <a:r>
              <a:rPr lang="en" sz="1400"/>
              <a:t> Online IDE created by Expo for React Native development</a:t>
            </a:r>
            <a:endParaRPr sz="1400"/>
          </a:p>
          <a:p>
            <a:pPr indent="-317500" lvl="0" marL="457200" rtl="0">
              <a:spcBef>
                <a:spcPts val="0"/>
              </a:spcBef>
              <a:spcAft>
                <a:spcPts val="0"/>
              </a:spcAft>
              <a:buSzPts val="1400"/>
              <a:buChar char="●"/>
            </a:pPr>
            <a:r>
              <a:rPr lang="en" sz="1400"/>
              <a:t>You can create an app in Snack and share it easily with a QR code</a:t>
            </a:r>
            <a:endParaRPr sz="1400"/>
          </a:p>
          <a:p>
            <a:pPr indent="-317500" lvl="0" marL="457200">
              <a:spcBef>
                <a:spcPts val="0"/>
              </a:spcBef>
              <a:spcAft>
                <a:spcPts val="0"/>
              </a:spcAft>
              <a:buSzPts val="1400"/>
              <a:buChar char="●"/>
            </a:pPr>
            <a:r>
              <a:rPr lang="en" sz="1400"/>
              <a:t>To run it on your phone you just need the corresponding Expo app from the Play or App Store</a:t>
            </a:r>
            <a:endParaRPr sz="1400"/>
          </a:p>
          <a:p>
            <a:pPr indent="0" lvl="0" marL="0">
              <a:spcBef>
                <a:spcPts val="0"/>
              </a:spcBef>
              <a:spcAft>
                <a:spcPts val="0"/>
              </a:spcAft>
              <a:buNone/>
            </a:pPr>
            <a:r>
              <a:t/>
            </a:r>
            <a:endParaRPr sz="1400"/>
          </a:p>
          <a:p>
            <a:pPr indent="0" lvl="0" marL="0">
              <a:spcBef>
                <a:spcPts val="1600"/>
              </a:spcBef>
              <a:spcAft>
                <a:spcPts val="1600"/>
              </a:spcAft>
              <a:buNone/>
            </a:pPr>
            <a:r>
              <a:rPr lang="en" sz="1400"/>
              <a:t>If you haven’t already, open the slides: </a:t>
            </a:r>
            <a:r>
              <a:rPr lang="en" sz="1400" u="sng">
                <a:solidFill>
                  <a:schemeClr val="hlink"/>
                </a:solidFill>
                <a:hlinkClick r:id="rId3"/>
              </a:rPr>
              <a:t>ap.pn/2p90qqo</a:t>
            </a:r>
            <a:endParaRPr sz="1400"/>
          </a:p>
        </p:txBody>
      </p:sp>
      <p:pic>
        <p:nvPicPr>
          <p:cNvPr id="152" name="Shape 152">
            <a:hlinkClick r:id="rId4"/>
          </p:cNvPr>
          <p:cNvPicPr preferRelativeResize="0"/>
          <p:nvPr/>
        </p:nvPicPr>
        <p:blipFill>
          <a:blip r:embed="rId5">
            <a:alphaModFix/>
          </a:blip>
          <a:stretch>
            <a:fillRect/>
          </a:stretch>
        </p:blipFill>
        <p:spPr>
          <a:xfrm>
            <a:off x="6813600" y="895103"/>
            <a:ext cx="1987599" cy="511348"/>
          </a:xfrm>
          <a:prstGeom prst="rect">
            <a:avLst/>
          </a:prstGeom>
          <a:noFill/>
          <a:ln>
            <a:noFill/>
          </a:ln>
        </p:spPr>
      </p:pic>
      <p:pic>
        <p:nvPicPr>
          <p:cNvPr id="153" name="Shape 153">
            <a:hlinkClick r:id="rId6"/>
          </p:cNvPr>
          <p:cNvPicPr preferRelativeResize="0"/>
          <p:nvPr/>
        </p:nvPicPr>
        <p:blipFill>
          <a:blip r:embed="rId7">
            <a:alphaModFix/>
          </a:blip>
          <a:stretch>
            <a:fillRect/>
          </a:stretch>
        </p:blipFill>
        <p:spPr>
          <a:xfrm>
            <a:off x="6813600" y="295135"/>
            <a:ext cx="1987600" cy="583875"/>
          </a:xfrm>
          <a:prstGeom prst="rect">
            <a:avLst/>
          </a:prstGeom>
          <a:noFill/>
          <a:ln>
            <a:noFill/>
          </a:ln>
        </p:spPr>
      </p:pic>
      <p:pic>
        <p:nvPicPr>
          <p:cNvPr id="154" name="Shape 154"/>
          <p:cNvPicPr preferRelativeResize="0"/>
          <p:nvPr/>
        </p:nvPicPr>
        <p:blipFill>
          <a:blip r:embed="rId8">
            <a:alphaModFix/>
          </a:blip>
          <a:stretch>
            <a:fillRect/>
          </a:stretch>
        </p:blipFill>
        <p:spPr>
          <a:xfrm>
            <a:off x="5638600" y="439200"/>
            <a:ext cx="485100" cy="485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idx="4294967295" type="title"/>
          </p:nvPr>
        </p:nvSpPr>
        <p:spPr>
          <a:xfrm>
            <a:off x="218000"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ADF5DD"/>
                </a:solidFill>
              </a:rPr>
              <a:t>Adding Components: Building onOffSwitch</a:t>
            </a:r>
            <a:endParaRPr sz="2400">
              <a:solidFill>
                <a:srgbClr val="ADF5DD"/>
              </a:solidFill>
            </a:endParaRPr>
          </a:p>
        </p:txBody>
      </p:sp>
      <p:sp>
        <p:nvSpPr>
          <p:cNvPr id="453" name="Shape 453"/>
          <p:cNvSpPr txBox="1"/>
          <p:nvPr>
            <p:ph idx="4294967295" type="body"/>
          </p:nvPr>
        </p:nvSpPr>
        <p:spPr>
          <a:xfrm>
            <a:off x="5272100" y="1110350"/>
            <a:ext cx="32166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5FB3B3"/>
                </a:solidFill>
              </a:rPr>
              <a:t>Imports</a:t>
            </a:r>
            <a:endParaRPr sz="1400">
              <a:solidFill>
                <a:srgbClr val="5FB3B3"/>
              </a:solidFill>
            </a:endParaRPr>
          </a:p>
          <a:p>
            <a:pPr indent="0" lvl="0" marL="0">
              <a:spcBef>
                <a:spcPts val="1600"/>
              </a:spcBef>
              <a:spcAft>
                <a:spcPts val="0"/>
              </a:spcAft>
              <a:buNone/>
            </a:pPr>
            <a:r>
              <a:rPr lang="en" sz="1400">
                <a:solidFill>
                  <a:srgbClr val="C5A5C5"/>
                </a:solidFill>
              </a:rPr>
              <a:t>Class Creation + export (making it visible to other files)</a:t>
            </a:r>
            <a:endParaRPr sz="1400">
              <a:solidFill>
                <a:srgbClr val="C5A5C5"/>
              </a:solidFill>
            </a:endParaRPr>
          </a:p>
          <a:p>
            <a:pPr indent="0" lvl="0" marL="0">
              <a:spcBef>
                <a:spcPts val="1600"/>
              </a:spcBef>
              <a:spcAft>
                <a:spcPts val="0"/>
              </a:spcAft>
              <a:buNone/>
            </a:pPr>
            <a:r>
              <a:rPr lang="en" sz="1400">
                <a:solidFill>
                  <a:srgbClr val="0097A7"/>
                </a:solidFill>
              </a:rPr>
              <a:t>Initial state</a:t>
            </a:r>
            <a:endParaRPr sz="1400">
              <a:solidFill>
                <a:srgbClr val="0097A7"/>
              </a:solidFill>
            </a:endParaRPr>
          </a:p>
          <a:p>
            <a:pPr indent="0" lvl="0" marL="0">
              <a:spcBef>
                <a:spcPts val="1600"/>
              </a:spcBef>
              <a:spcAft>
                <a:spcPts val="0"/>
              </a:spcAft>
              <a:buNone/>
            </a:pPr>
            <a:r>
              <a:rPr lang="en" sz="1400">
                <a:solidFill>
                  <a:srgbClr val="FC929E"/>
                </a:solidFill>
              </a:rPr>
              <a:t>Callbacks + Changing State</a:t>
            </a:r>
            <a:endParaRPr sz="1400">
              <a:solidFill>
                <a:srgbClr val="FC929E"/>
              </a:solidFill>
            </a:endParaRPr>
          </a:p>
          <a:p>
            <a:pPr indent="0" lvl="0" marL="0">
              <a:spcBef>
                <a:spcPts val="1600"/>
              </a:spcBef>
              <a:spcAft>
                <a:spcPts val="0"/>
              </a:spcAft>
              <a:buNone/>
            </a:pPr>
            <a:r>
              <a:rPr lang="en" sz="1400">
                <a:solidFill>
                  <a:srgbClr val="79B6F2"/>
                </a:solidFill>
              </a:rPr>
              <a:t>Props</a:t>
            </a:r>
            <a:endParaRPr sz="1400">
              <a:solidFill>
                <a:srgbClr val="79B6F2"/>
              </a:solidFill>
            </a:endParaRPr>
          </a:p>
          <a:p>
            <a:pPr indent="0" lvl="0" marL="0" rtl="0">
              <a:spcBef>
                <a:spcPts val="1600"/>
              </a:spcBef>
              <a:spcAft>
                <a:spcPts val="1600"/>
              </a:spcAft>
              <a:buNone/>
            </a:pPr>
            <a:r>
              <a:rPr lang="en" sz="1400"/>
              <a:t>Render + other lifecycle methods</a:t>
            </a:r>
            <a:endParaRPr sz="1400"/>
          </a:p>
        </p:txBody>
      </p:sp>
      <p:sp>
        <p:nvSpPr>
          <p:cNvPr id="454" name="Shape 454"/>
          <p:cNvSpPr txBox="1"/>
          <p:nvPr/>
        </p:nvSpPr>
        <p:spPr>
          <a:xfrm>
            <a:off x="327025" y="1176350"/>
            <a:ext cx="4945200" cy="377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React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StyleSheet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'react-native'</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constructor(props)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super</a:t>
            </a:r>
            <a:r>
              <a:rPr lang="en" sz="1000">
                <a:solidFill>
                  <a:srgbClr val="FFFFFF"/>
                </a:solidFill>
                <a:latin typeface="Consolas"/>
                <a:ea typeface="Consolas"/>
                <a:cs typeface="Consolas"/>
                <a:sym typeface="Consolas"/>
              </a:rPr>
              <a:t>(props);</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toggle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render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.props.color};</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style={[styles.button, buttonColor]}</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onPress={</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.toggle} &gt;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style={styles.buttonText}&gt;{</a:t>
            </a:r>
            <a:r>
              <a:rPr lang="en" sz="1000">
                <a:solidFill>
                  <a:srgbClr val="FFFFFF"/>
                </a:solidFill>
                <a:latin typeface="Consolas"/>
                <a:ea typeface="Consolas"/>
                <a:cs typeface="Consolas"/>
                <a:sym typeface="Consolas"/>
              </a:rPr>
              <a:t>buttonText</a:t>
            </a:r>
            <a:r>
              <a:rPr lang="en" sz="1000">
                <a:solidFill>
                  <a:srgbClr val="FFFFFF"/>
                </a:solidFill>
                <a:latin typeface="Consolas"/>
                <a:ea typeface="Consolas"/>
                <a:cs typeface="Consolas"/>
                <a:sym typeface="Consolas"/>
              </a:rPr>
              <a:t>}&lt;/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455" name="Shape 455"/>
          <p:cNvSpPr/>
          <p:nvPr/>
        </p:nvSpPr>
        <p:spPr>
          <a:xfrm>
            <a:off x="327025" y="1131900"/>
            <a:ext cx="4698900" cy="388800"/>
          </a:xfrm>
          <a:prstGeom prst="rect">
            <a:avLst/>
          </a:prstGeom>
          <a:noFill/>
          <a:ln cap="flat" cmpd="sng" w="38100">
            <a:solidFill>
              <a:srgbClr val="5FB3B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327025" y="1625625"/>
            <a:ext cx="4698900" cy="201600"/>
          </a:xfrm>
          <a:prstGeom prst="rect">
            <a:avLst/>
          </a:prstGeom>
          <a:noFill/>
          <a:ln cap="flat" cmpd="sng" w="38100">
            <a:solidFill>
              <a:srgbClr val="C5A5C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7" name="Shape 457"/>
          <p:cNvGrpSpPr/>
          <p:nvPr/>
        </p:nvGrpSpPr>
        <p:grpSpPr>
          <a:xfrm>
            <a:off x="327032" y="2603541"/>
            <a:ext cx="4699064" cy="1631948"/>
            <a:chOff x="174625" y="2832113"/>
            <a:chExt cx="3857700" cy="1631948"/>
          </a:xfrm>
        </p:grpSpPr>
        <p:sp>
          <p:nvSpPr>
            <p:cNvPr id="458" name="Shape 458"/>
            <p:cNvSpPr/>
            <p:nvPr/>
          </p:nvSpPr>
          <p:spPr>
            <a:xfrm>
              <a:off x="174625" y="2832113"/>
              <a:ext cx="3857700" cy="5922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618813" y="4262461"/>
              <a:ext cx="1379400" cy="2016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0" name="Shape 460"/>
          <p:cNvGrpSpPr/>
          <p:nvPr/>
        </p:nvGrpSpPr>
        <p:grpSpPr>
          <a:xfrm>
            <a:off x="327032" y="1917741"/>
            <a:ext cx="4699064" cy="1690688"/>
            <a:chOff x="174625" y="2146313"/>
            <a:chExt cx="3857700" cy="1690688"/>
          </a:xfrm>
        </p:grpSpPr>
        <p:sp>
          <p:nvSpPr>
            <p:cNvPr id="461" name="Shape 461"/>
            <p:cNvSpPr/>
            <p:nvPr/>
          </p:nvSpPr>
          <p:spPr>
            <a:xfrm>
              <a:off x="174625" y="2146313"/>
              <a:ext cx="3857700" cy="5922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446731" y="3684600"/>
              <a:ext cx="2838600" cy="1524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0097A7"/>
                </a:solidFill>
              </a:endParaRPr>
            </a:p>
          </p:txBody>
        </p:sp>
      </p:grpSp>
      <p:sp>
        <p:nvSpPr>
          <p:cNvPr id="463" name="Shape 463"/>
          <p:cNvSpPr/>
          <p:nvPr/>
        </p:nvSpPr>
        <p:spPr>
          <a:xfrm>
            <a:off x="2112975" y="3617925"/>
            <a:ext cx="2421000" cy="152400"/>
          </a:xfrm>
          <a:prstGeom prst="rect">
            <a:avLst/>
          </a:prstGeom>
          <a:noFill/>
          <a:ln cap="flat" cmpd="sng" w="38100">
            <a:solidFill>
              <a:srgbClr val="79B6F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97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idx="4294967295" type="title"/>
          </p:nvPr>
        </p:nvSpPr>
        <p:spPr>
          <a:xfrm>
            <a:off x="222763" y="34612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Styling: Basics</a:t>
            </a:r>
            <a:endParaRPr>
              <a:solidFill>
                <a:srgbClr val="ADF5DD"/>
              </a:solidFill>
            </a:endParaRPr>
          </a:p>
        </p:txBody>
      </p:sp>
      <p:sp>
        <p:nvSpPr>
          <p:cNvPr id="469" name="Shape 469"/>
          <p:cNvSpPr txBox="1"/>
          <p:nvPr/>
        </p:nvSpPr>
        <p:spPr>
          <a:xfrm>
            <a:off x="252900" y="1438606"/>
            <a:ext cx="26589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Create Your Styles</a:t>
            </a:r>
            <a:endParaRPr>
              <a:solidFill>
                <a:schemeClr val="lt2"/>
              </a:solidFill>
              <a:latin typeface="Lato"/>
              <a:ea typeface="Lato"/>
              <a:cs typeface="Lato"/>
              <a:sym typeface="Lato"/>
            </a:endParaRPr>
          </a:p>
          <a:p>
            <a:pPr indent="0" lvl="0" mar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const </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 = StyleSheet.create({</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r>
              <a:rPr lang="en" sz="1200">
                <a:solidFill>
                  <a:srgbClr val="79B6F2"/>
                </a:solidFill>
                <a:latin typeface="Lato"/>
                <a:ea typeface="Lato"/>
                <a:cs typeface="Lato"/>
                <a:sym typeface="Lato"/>
              </a:rPr>
              <a:t>button</a:t>
            </a:r>
            <a:r>
              <a:rPr lang="en"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padding: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Margin: 5,</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backgroundColor: </a:t>
            </a:r>
            <a:r>
              <a:rPr lang="en" sz="1200">
                <a:solidFill>
                  <a:srgbClr val="79B6F2"/>
                </a:solidFill>
                <a:latin typeface="Lato"/>
                <a:ea typeface="Lato"/>
                <a:cs typeface="Lato"/>
                <a:sym typeface="Lato"/>
              </a:rPr>
              <a:t>'blue'</a:t>
            </a:r>
            <a:endParaRPr sz="1200">
              <a:solidFill>
                <a:srgbClr val="79B6F2"/>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chemeClr val="lt1"/>
                </a:solidFill>
                <a:latin typeface="Lato"/>
                <a:ea typeface="Lato"/>
                <a:cs typeface="Lato"/>
                <a:sym typeface="Lato"/>
              </a:rPr>
              <a:t>fontSize: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fontWeight: 'bold',</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color: </a:t>
            </a:r>
            <a:r>
              <a:rPr lang="en" sz="1200">
                <a:solidFill>
                  <a:srgbClr val="FC929E"/>
                </a:solidFill>
                <a:latin typeface="Lato"/>
                <a:ea typeface="Lato"/>
                <a:cs typeface="Lato"/>
                <a:sym typeface="Lato"/>
              </a:rPr>
              <a:t>'pink'</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p:txBody>
      </p:sp>
      <p:sp>
        <p:nvSpPr>
          <p:cNvPr id="470" name="Shape 470"/>
          <p:cNvSpPr txBox="1"/>
          <p:nvPr>
            <p:ph idx="4294967295" type="body"/>
          </p:nvPr>
        </p:nvSpPr>
        <p:spPr>
          <a:xfrm>
            <a:off x="1221300" y="3944950"/>
            <a:ext cx="7038900" cy="10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2 approaches to finding styles:</a:t>
            </a:r>
            <a:endParaRPr sz="1400"/>
          </a:p>
          <a:p>
            <a:pPr indent="-317500" lvl="0" marL="457200" rtl="0">
              <a:spcBef>
                <a:spcPts val="1600"/>
              </a:spcBef>
              <a:spcAft>
                <a:spcPts val="0"/>
              </a:spcAft>
              <a:buSzPts val="1400"/>
              <a:buChar char="●"/>
            </a:pPr>
            <a:r>
              <a:rPr lang="en" sz="1400"/>
              <a:t>Look through the style docs for </a:t>
            </a:r>
            <a:r>
              <a:rPr lang="en" sz="1400" u="sng">
                <a:solidFill>
                  <a:schemeClr val="accent5"/>
                </a:solidFill>
                <a:hlinkClick r:id="rId3"/>
              </a:rPr>
              <a:t>Text</a:t>
            </a:r>
            <a:r>
              <a:rPr lang="en" sz="1400"/>
              <a:t> and </a:t>
            </a:r>
            <a:r>
              <a:rPr lang="en" sz="1400" u="sng">
                <a:solidFill>
                  <a:schemeClr val="accent5"/>
                </a:solidFill>
                <a:hlinkClick r:id="rId4"/>
              </a:rPr>
              <a:t>View</a:t>
            </a:r>
            <a:r>
              <a:rPr lang="en" sz="1400"/>
              <a:t> (do this at least once)</a:t>
            </a:r>
            <a:endParaRPr sz="1400"/>
          </a:p>
          <a:p>
            <a:pPr indent="-317500" lvl="0" marL="457200" rtl="0">
              <a:spcBef>
                <a:spcPts val="0"/>
              </a:spcBef>
              <a:spcAft>
                <a:spcPts val="0"/>
              </a:spcAft>
              <a:buSzPts val="1400"/>
              <a:buChar char="●"/>
            </a:pPr>
            <a:r>
              <a:rPr lang="en" sz="1400"/>
              <a:t>Google “how to do &lt;this particular style&gt; in React Native”</a:t>
            </a:r>
            <a:endParaRPr sz="1400"/>
          </a:p>
        </p:txBody>
      </p:sp>
      <p:sp>
        <p:nvSpPr>
          <p:cNvPr id="471" name="Shape 471"/>
          <p:cNvSpPr txBox="1"/>
          <p:nvPr/>
        </p:nvSpPr>
        <p:spPr>
          <a:xfrm>
            <a:off x="3001725" y="1413600"/>
            <a:ext cx="30075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Component with style applied</a:t>
            </a:r>
            <a:endParaRPr>
              <a:solidFill>
                <a:schemeClr val="lt2"/>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79B6F2"/>
                </a:solidFill>
                <a:latin typeface="Lato"/>
                <a:ea typeface="Lato"/>
                <a:cs typeface="Lato"/>
                <a:sym typeface="Lato"/>
              </a:rPr>
              <a:t>button</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'On'</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p:txBody>
      </p:sp>
      <p:cxnSp>
        <p:nvCxnSpPr>
          <p:cNvPr id="472" name="Shape 472"/>
          <p:cNvCxnSpPr/>
          <p:nvPr/>
        </p:nvCxnSpPr>
        <p:spPr>
          <a:xfrm>
            <a:off x="2690625" y="2730488"/>
            <a:ext cx="293700" cy="0"/>
          </a:xfrm>
          <a:prstGeom prst="straightConnector1">
            <a:avLst/>
          </a:prstGeom>
          <a:noFill/>
          <a:ln cap="flat" cmpd="sng" w="28575">
            <a:solidFill>
              <a:schemeClr val="dk2"/>
            </a:solidFill>
            <a:prstDash val="solid"/>
            <a:round/>
            <a:headEnd len="med" w="med" type="none"/>
            <a:tailEnd len="med" w="med" type="triangle"/>
          </a:ln>
        </p:spPr>
      </p:cxnSp>
      <p:cxnSp>
        <p:nvCxnSpPr>
          <p:cNvPr id="473" name="Shape 473"/>
          <p:cNvCxnSpPr/>
          <p:nvPr/>
        </p:nvCxnSpPr>
        <p:spPr>
          <a:xfrm>
            <a:off x="5912150" y="2730500"/>
            <a:ext cx="293700" cy="0"/>
          </a:xfrm>
          <a:prstGeom prst="straightConnector1">
            <a:avLst/>
          </a:prstGeom>
          <a:noFill/>
          <a:ln cap="flat" cmpd="sng" w="28575">
            <a:solidFill>
              <a:schemeClr val="dk2"/>
            </a:solidFill>
            <a:prstDash val="solid"/>
            <a:round/>
            <a:headEnd len="med" w="med" type="none"/>
            <a:tailEnd len="med" w="med" type="triangle"/>
          </a:ln>
        </p:spPr>
      </p:cxnSp>
      <p:grpSp>
        <p:nvGrpSpPr>
          <p:cNvPr id="474" name="Shape 474"/>
          <p:cNvGrpSpPr/>
          <p:nvPr/>
        </p:nvGrpSpPr>
        <p:grpSpPr>
          <a:xfrm>
            <a:off x="6232200" y="1413600"/>
            <a:ext cx="2658900" cy="2529300"/>
            <a:chOff x="6232200" y="1413600"/>
            <a:chExt cx="2658900" cy="2529300"/>
          </a:xfrm>
        </p:grpSpPr>
        <p:sp>
          <p:nvSpPr>
            <p:cNvPr id="475" name="Shape 475"/>
            <p:cNvSpPr txBox="1"/>
            <p:nvPr/>
          </p:nvSpPr>
          <p:spPr>
            <a:xfrm>
              <a:off x="6232200" y="1413600"/>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Rendered view</a:t>
              </a:r>
              <a:endParaRPr>
                <a:solidFill>
                  <a:srgbClr val="FFFFFF"/>
                </a:solidFill>
              </a:endParaRPr>
            </a:p>
          </p:txBody>
        </p:sp>
        <p:pic>
          <p:nvPicPr>
            <p:cNvPr id="476" name="Shape 476"/>
            <p:cNvPicPr preferRelativeResize="0"/>
            <p:nvPr/>
          </p:nvPicPr>
          <p:blipFill rotWithShape="1">
            <a:blip r:embed="rId5">
              <a:alphaModFix/>
            </a:blip>
            <a:srcRect b="0" l="3929" r="0" t="0"/>
            <a:stretch/>
          </p:blipFill>
          <p:spPr>
            <a:xfrm>
              <a:off x="6522363" y="1893400"/>
              <a:ext cx="2078575" cy="1502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6406975" y="237675"/>
            <a:ext cx="2622275" cy="4772899"/>
          </a:xfrm>
          <a:prstGeom prst="rect">
            <a:avLst/>
          </a:prstGeom>
          <a:noFill/>
          <a:ln>
            <a:noFill/>
          </a:ln>
        </p:spPr>
      </p:pic>
      <p:sp>
        <p:nvSpPr>
          <p:cNvPr id="482" name="Shape 482"/>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Styling: Laying out views</a:t>
            </a:r>
            <a:endParaRPr>
              <a:solidFill>
                <a:srgbClr val="ADF5DD"/>
              </a:solidFill>
            </a:endParaRPr>
          </a:p>
        </p:txBody>
      </p:sp>
      <p:sp>
        <p:nvSpPr>
          <p:cNvPr id="483" name="Shape 483"/>
          <p:cNvSpPr txBox="1"/>
          <p:nvPr>
            <p:ph idx="4294967295" type="body"/>
          </p:nvPr>
        </p:nvSpPr>
        <p:spPr>
          <a:xfrm>
            <a:off x="306900" y="1567550"/>
            <a:ext cx="62478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FFFFF"/>
                </a:solidFill>
              </a:rPr>
              <a:t>Flex is a set of styles for laying out views in React Native</a:t>
            </a:r>
            <a:endParaRPr sz="1400">
              <a:solidFill>
                <a:srgbClr val="FFFFFF"/>
              </a:solidFill>
            </a:endParaRPr>
          </a:p>
          <a:p>
            <a:pPr indent="-317500" lvl="0" marL="457200" rtl="0">
              <a:spcBef>
                <a:spcPts val="1600"/>
              </a:spcBef>
              <a:spcAft>
                <a:spcPts val="0"/>
              </a:spcAft>
              <a:buSzPts val="1400"/>
              <a:buChar char="●"/>
            </a:pPr>
            <a:r>
              <a:rPr lang="en" sz="1400">
                <a:solidFill>
                  <a:srgbClr val="5FB3B3"/>
                </a:solidFill>
              </a:rPr>
              <a:t>flexDirection</a:t>
            </a:r>
            <a:r>
              <a:rPr lang="en" sz="1400"/>
              <a:t>: row vs column</a:t>
            </a:r>
            <a:endParaRPr sz="1400"/>
          </a:p>
          <a:p>
            <a:pPr indent="-317500" lvl="0" marL="457200" rtl="0">
              <a:lnSpc>
                <a:spcPct val="100000"/>
              </a:lnSpc>
              <a:spcBef>
                <a:spcPts val="0"/>
              </a:spcBef>
              <a:spcAft>
                <a:spcPts val="0"/>
              </a:spcAft>
              <a:buSzPts val="1400"/>
              <a:buChar char="●"/>
            </a:pPr>
            <a:r>
              <a:rPr lang="en" sz="1400">
                <a:solidFill>
                  <a:srgbClr val="FAC863"/>
                </a:solidFill>
              </a:rPr>
              <a:t>justifyContent</a:t>
            </a:r>
            <a:r>
              <a:rPr lang="en" sz="1400">
                <a:solidFill>
                  <a:srgbClr val="FFFFFF"/>
                </a:solidFill>
              </a:rPr>
              <a:t>: alignment in flexDirection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79B6F2"/>
                </a:solidFill>
              </a:rPr>
              <a:t>alignItems</a:t>
            </a:r>
            <a:r>
              <a:rPr lang="en" sz="1400">
                <a:solidFill>
                  <a:srgbClr val="FFFFFF"/>
                </a:solidFill>
              </a:rPr>
              <a:t>: alignment in cross-Direction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FC929E"/>
                </a:solidFill>
              </a:rPr>
              <a:t>flex</a:t>
            </a:r>
            <a:r>
              <a:rPr lang="en" sz="1400">
                <a:solidFill>
                  <a:srgbClr val="FFFFFF"/>
                </a:solidFill>
              </a:rPr>
              <a:t>: how big the view should be</a:t>
            </a:r>
            <a:br>
              <a:rPr lang="en" sz="1400">
                <a:solidFill>
                  <a:srgbClr val="FFFFFF"/>
                </a:solidFill>
              </a:rPr>
            </a:br>
            <a:r>
              <a:rPr lang="en" sz="1400">
                <a:solidFill>
                  <a:srgbClr val="FFFFFF"/>
                </a:solidFill>
              </a:rPr>
              <a:t>(relative to its neighbors)</a:t>
            </a:r>
            <a:endParaRPr sz="1400">
              <a:solidFill>
                <a:srgbClr val="FFFFFF"/>
              </a:solidFill>
            </a:endParaRPr>
          </a:p>
          <a:p>
            <a:pPr indent="-317500" lvl="1" marL="914400" rtl="0">
              <a:lnSpc>
                <a:spcPct val="100000"/>
              </a:lnSpc>
              <a:spcBef>
                <a:spcPts val="0"/>
              </a:spcBef>
              <a:spcAft>
                <a:spcPts val="0"/>
              </a:spcAft>
              <a:buClr>
                <a:srgbClr val="FFFFFF"/>
              </a:buClr>
              <a:buSzPts val="1400"/>
              <a:buChar char="○"/>
            </a:pPr>
            <a:r>
              <a:rPr lang="en" sz="1400">
                <a:solidFill>
                  <a:srgbClr val="FFFFFF"/>
                </a:solidFill>
              </a:rPr>
              <a:t>Here, the container has no neighbors</a:t>
            </a:r>
            <a:br>
              <a:rPr lang="en" sz="1400">
                <a:solidFill>
                  <a:srgbClr val="FFFFFF"/>
                </a:solidFill>
              </a:rPr>
            </a:br>
            <a:r>
              <a:rPr lang="en" sz="1400">
                <a:solidFill>
                  <a:srgbClr val="FFFFFF"/>
                </a:solidFill>
              </a:rPr>
              <a:t>So it takes up the full height</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spcBef>
                <a:spcPts val="0"/>
              </a:spcBef>
              <a:spcAft>
                <a:spcPts val="1600"/>
              </a:spcAft>
              <a:buNone/>
            </a:pPr>
            <a:r>
              <a:rPr lang="en" sz="1400"/>
              <a:t>These are the basics, if you want to know more </a:t>
            </a:r>
            <a:r>
              <a:rPr lang="en" sz="1400" u="sng">
                <a:solidFill>
                  <a:schemeClr val="hlink"/>
                </a:solidFill>
                <a:hlinkClick r:id="rId4"/>
              </a:rPr>
              <a:t>check this flex game out</a:t>
            </a:r>
            <a:r>
              <a:rPr lang="en" sz="1400"/>
              <a:t>.</a:t>
            </a:r>
            <a:endParaRPr sz="1400"/>
          </a:p>
        </p:txBody>
      </p:sp>
      <p:cxnSp>
        <p:nvCxnSpPr>
          <p:cNvPr id="484" name="Shape 484"/>
          <p:cNvCxnSpPr/>
          <p:nvPr/>
        </p:nvCxnSpPr>
        <p:spPr>
          <a:xfrm>
            <a:off x="7418225" y="1140950"/>
            <a:ext cx="0" cy="1190400"/>
          </a:xfrm>
          <a:prstGeom prst="straightConnector1">
            <a:avLst/>
          </a:prstGeom>
          <a:noFill/>
          <a:ln cap="flat" cmpd="sng" w="38100">
            <a:solidFill>
              <a:srgbClr val="5FB3B3"/>
            </a:solidFill>
            <a:prstDash val="solid"/>
            <a:round/>
            <a:headEnd len="med" w="med" type="triangle"/>
            <a:tailEnd len="med" w="med" type="triangle"/>
          </a:ln>
        </p:spPr>
      </p:cxnSp>
      <p:sp>
        <p:nvSpPr>
          <p:cNvPr id="485" name="Shape 485"/>
          <p:cNvSpPr txBox="1"/>
          <p:nvPr/>
        </p:nvSpPr>
        <p:spPr>
          <a:xfrm>
            <a:off x="4406275" y="1641650"/>
            <a:ext cx="2382600" cy="2076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  container: {</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5FB3B3"/>
                </a:solidFill>
                <a:latin typeface="Lato"/>
                <a:ea typeface="Lato"/>
                <a:cs typeface="Lato"/>
                <a:sym typeface="Lato"/>
              </a:rPr>
              <a:t>flexDirection</a:t>
            </a:r>
            <a:r>
              <a:rPr lang="en">
                <a:solidFill>
                  <a:srgbClr val="FFFFFF"/>
                </a:solidFill>
                <a:latin typeface="Lato"/>
                <a:ea typeface="Lato"/>
                <a:cs typeface="Lato"/>
                <a:sym typeface="Lato"/>
              </a:rPr>
              <a:t>: 'column',</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FAC863"/>
                </a:solidFill>
                <a:latin typeface="Lato"/>
                <a:ea typeface="Lato"/>
                <a:cs typeface="Lato"/>
                <a:sym typeface="Lato"/>
              </a:rPr>
              <a:t>justifyContent</a:t>
            </a:r>
            <a:r>
              <a:rPr lang="en">
                <a:solidFill>
                  <a:srgbClr val="FFFFFF"/>
                </a:solidFill>
                <a:latin typeface="Lato"/>
                <a:ea typeface="Lato"/>
                <a:cs typeface="Lato"/>
                <a:sym typeface="Lato"/>
              </a:rPr>
              <a:t>: ‘start’,</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79B6F2"/>
                </a:solidFill>
                <a:latin typeface="Lato"/>
                <a:ea typeface="Lato"/>
                <a:cs typeface="Lato"/>
                <a:sym typeface="Lato"/>
              </a:rPr>
              <a:t>alignItems</a:t>
            </a:r>
            <a:r>
              <a:rPr lang="en">
                <a:solidFill>
                  <a:srgbClr val="FFFFFF"/>
                </a:solidFill>
                <a:latin typeface="Lato"/>
                <a:ea typeface="Lato"/>
                <a:cs typeface="Lato"/>
                <a:sym typeface="Lato"/>
              </a:rPr>
              <a:t>: 'center',</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FC929E"/>
                </a:solidFill>
                <a:latin typeface="Lato"/>
                <a:ea typeface="Lato"/>
                <a:cs typeface="Lato"/>
                <a:sym typeface="Lato"/>
              </a:rPr>
              <a:t>flex</a:t>
            </a:r>
            <a:r>
              <a:rPr lang="en">
                <a:solidFill>
                  <a:srgbClr val="FFFFFF"/>
                </a:solidFill>
                <a:latin typeface="Lato"/>
                <a:ea typeface="Lato"/>
                <a:cs typeface="Lato"/>
                <a:sym typeface="Lato"/>
              </a:rPr>
              <a:t>: 1</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cxnSp>
        <p:nvCxnSpPr>
          <p:cNvPr id="486" name="Shape 486"/>
          <p:cNvCxnSpPr/>
          <p:nvPr/>
        </p:nvCxnSpPr>
        <p:spPr>
          <a:xfrm rot="10800000">
            <a:off x="7210375" y="1140950"/>
            <a:ext cx="0" cy="562500"/>
          </a:xfrm>
          <a:prstGeom prst="straightConnector1">
            <a:avLst/>
          </a:prstGeom>
          <a:noFill/>
          <a:ln cap="flat" cmpd="sng" w="38100">
            <a:solidFill>
              <a:srgbClr val="FAC863"/>
            </a:solidFill>
            <a:prstDash val="solid"/>
            <a:round/>
            <a:headEnd len="med" w="med" type="none"/>
            <a:tailEnd len="med" w="med" type="triangle"/>
          </a:ln>
        </p:spPr>
      </p:cxnSp>
      <p:cxnSp>
        <p:nvCxnSpPr>
          <p:cNvPr id="487" name="Shape 487"/>
          <p:cNvCxnSpPr/>
          <p:nvPr/>
        </p:nvCxnSpPr>
        <p:spPr>
          <a:xfrm>
            <a:off x="6871625" y="1983775"/>
            <a:ext cx="490800" cy="0"/>
          </a:xfrm>
          <a:prstGeom prst="straightConnector1">
            <a:avLst/>
          </a:prstGeom>
          <a:noFill/>
          <a:ln cap="flat" cmpd="sng" w="38100">
            <a:solidFill>
              <a:srgbClr val="79B6F2"/>
            </a:solidFill>
            <a:prstDash val="solid"/>
            <a:round/>
            <a:headEnd len="med" w="med" type="none"/>
            <a:tailEnd len="med" w="med" type="triangle"/>
          </a:ln>
        </p:spPr>
      </p:cxnSp>
      <p:cxnSp>
        <p:nvCxnSpPr>
          <p:cNvPr id="488" name="Shape 488"/>
          <p:cNvCxnSpPr/>
          <p:nvPr/>
        </p:nvCxnSpPr>
        <p:spPr>
          <a:xfrm>
            <a:off x="8014625" y="1983775"/>
            <a:ext cx="490800" cy="0"/>
          </a:xfrm>
          <a:prstGeom prst="straightConnector1">
            <a:avLst/>
          </a:prstGeom>
          <a:noFill/>
          <a:ln cap="flat" cmpd="sng" w="38100">
            <a:solidFill>
              <a:srgbClr val="79B6F2"/>
            </a:solidFill>
            <a:prstDash val="solid"/>
            <a:round/>
            <a:headEnd len="med" w="med" type="triangle"/>
            <a:tailEnd len="med" w="med" type="none"/>
          </a:ln>
        </p:spPr>
      </p:cxnSp>
      <p:cxnSp>
        <p:nvCxnSpPr>
          <p:cNvPr id="489" name="Shape 489"/>
          <p:cNvCxnSpPr/>
          <p:nvPr/>
        </p:nvCxnSpPr>
        <p:spPr>
          <a:xfrm>
            <a:off x="6856777" y="1155500"/>
            <a:ext cx="0" cy="3180300"/>
          </a:xfrm>
          <a:prstGeom prst="straightConnector1">
            <a:avLst/>
          </a:prstGeom>
          <a:noFill/>
          <a:ln cap="flat" cmpd="sng" w="38100">
            <a:solidFill>
              <a:srgbClr val="FC929E"/>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idx="4294967295" type="body"/>
          </p:nvPr>
        </p:nvSpPr>
        <p:spPr>
          <a:xfrm>
            <a:off x="230700" y="1338950"/>
            <a:ext cx="7038900" cy="684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We split our js code into different files for cleanliness, these are called modules. To share code with other files we need to “</a:t>
            </a:r>
            <a:r>
              <a:rPr lang="en" sz="1400">
                <a:solidFill>
                  <a:srgbClr val="FF9900"/>
                </a:solidFill>
              </a:rPr>
              <a:t>export</a:t>
            </a:r>
            <a:r>
              <a:rPr lang="en" sz="1400"/>
              <a:t>” it. Then, other files can “</a:t>
            </a:r>
            <a:r>
              <a:rPr lang="en" sz="1400">
                <a:solidFill>
                  <a:srgbClr val="00FF00"/>
                </a:solidFill>
              </a:rPr>
              <a:t>import</a:t>
            </a:r>
            <a:r>
              <a:rPr lang="en" sz="1400"/>
              <a:t>” what they need.</a:t>
            </a:r>
            <a:endParaRPr sz="1400"/>
          </a:p>
        </p:txBody>
      </p:sp>
      <p:sp>
        <p:nvSpPr>
          <p:cNvPr id="495" name="Shape 495"/>
          <p:cNvSpPr txBox="1"/>
          <p:nvPr/>
        </p:nvSpPr>
        <p:spPr>
          <a:xfrm>
            <a:off x="227525" y="4153125"/>
            <a:ext cx="6962700" cy="914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a:solidFill>
                  <a:schemeClr val="lt1"/>
                </a:solidFill>
                <a:latin typeface="Lato"/>
                <a:ea typeface="Lato"/>
                <a:cs typeface="Lato"/>
                <a:sym typeface="Lato"/>
              </a:rPr>
              <a:t>You can export multiple things from a file. But only one labeled “</a:t>
            </a:r>
            <a:r>
              <a:rPr lang="en">
                <a:solidFill>
                  <a:srgbClr val="00FFFF"/>
                </a:solidFill>
                <a:latin typeface="Lato"/>
                <a:ea typeface="Lato"/>
                <a:cs typeface="Lato"/>
                <a:sym typeface="Lato"/>
              </a:rPr>
              <a:t>default</a:t>
            </a:r>
            <a:r>
              <a:rPr lang="en">
                <a:solidFill>
                  <a:schemeClr val="lt1"/>
                </a:solidFill>
                <a:latin typeface="Lato"/>
                <a:ea typeface="Lato"/>
                <a:cs typeface="Lato"/>
                <a:sym typeface="Lato"/>
              </a:rPr>
              <a:t>”. The non “default” exports are listed in curly brackets. The “default” one is not.</a:t>
            </a:r>
            <a:endParaRPr>
              <a:solidFill>
                <a:schemeClr val="lt1"/>
              </a:solidFill>
              <a:latin typeface="Lato"/>
              <a:ea typeface="Lato"/>
              <a:cs typeface="Lato"/>
              <a:sym typeface="Lato"/>
            </a:endParaRPr>
          </a:p>
        </p:txBody>
      </p:sp>
      <p:sp>
        <p:nvSpPr>
          <p:cNvPr id="496" name="Shape 496"/>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Sharing Code across files in JS</a:t>
            </a:r>
            <a:endParaRPr sz="2400">
              <a:solidFill>
                <a:srgbClr val="ADF5DD"/>
              </a:solidFill>
            </a:endParaRPr>
          </a:p>
        </p:txBody>
      </p:sp>
      <p:grpSp>
        <p:nvGrpSpPr>
          <p:cNvPr id="497" name="Shape 497"/>
          <p:cNvGrpSpPr/>
          <p:nvPr/>
        </p:nvGrpSpPr>
        <p:grpSpPr>
          <a:xfrm>
            <a:off x="4344922" y="2071203"/>
            <a:ext cx="3750028" cy="1941847"/>
            <a:chOff x="4344922" y="2071203"/>
            <a:chExt cx="3750028" cy="1941847"/>
          </a:xfrm>
        </p:grpSpPr>
        <p:sp>
          <p:nvSpPr>
            <p:cNvPr id="498" name="Shape 498"/>
            <p:cNvSpPr txBox="1"/>
            <p:nvPr/>
          </p:nvSpPr>
          <p:spPr>
            <a:xfrm>
              <a:off x="4448750" y="2396050"/>
              <a:ext cx="36462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00FF00"/>
                  </a:solidFill>
                  <a:latin typeface="Consolas"/>
                  <a:ea typeface="Consolas"/>
                  <a:cs typeface="Consolas"/>
                  <a:sym typeface="Consolas"/>
                </a:rPr>
                <a:t>import</a:t>
              </a: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 from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‘./ModuleOne.js’;</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function solve()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499" name="Shape 499"/>
            <p:cNvSpPr txBox="1"/>
            <p:nvPr/>
          </p:nvSpPr>
          <p:spPr>
            <a:xfrm>
              <a:off x="4344922"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ModuleTwo.js</a:t>
              </a:r>
              <a:endParaRPr b="1">
                <a:solidFill>
                  <a:srgbClr val="FFFFFF"/>
                </a:solidFill>
                <a:latin typeface="Lato"/>
                <a:ea typeface="Lato"/>
                <a:cs typeface="Lato"/>
                <a:sym typeface="Lato"/>
              </a:endParaRPr>
            </a:p>
          </p:txBody>
        </p:sp>
      </p:grpSp>
      <p:grpSp>
        <p:nvGrpSpPr>
          <p:cNvPr id="500" name="Shape 500"/>
          <p:cNvGrpSpPr/>
          <p:nvPr/>
        </p:nvGrpSpPr>
        <p:grpSpPr>
          <a:xfrm>
            <a:off x="246095" y="2071203"/>
            <a:ext cx="3841055" cy="1941897"/>
            <a:chOff x="246095" y="2071203"/>
            <a:chExt cx="3841055" cy="1941897"/>
          </a:xfrm>
        </p:grpSpPr>
        <p:sp>
          <p:nvSpPr>
            <p:cNvPr id="501" name="Shape 501"/>
            <p:cNvSpPr txBox="1"/>
            <p:nvPr/>
          </p:nvSpPr>
          <p:spPr>
            <a:xfrm>
              <a:off x="349150" y="2396100"/>
              <a:ext cx="37380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latin typeface="Consolas"/>
                  <a:ea typeface="Consolas"/>
                  <a:cs typeface="Consolas"/>
                  <a:sym typeface="Consolas"/>
                </a:rPr>
                <a:t>e</a:t>
              </a:r>
              <a:r>
                <a:rPr lang="en">
                  <a:solidFill>
                    <a:srgbClr val="FF9900"/>
                  </a:solidFill>
                  <a:latin typeface="Consolas"/>
                  <a:ea typeface="Consolas"/>
                  <a:cs typeface="Consolas"/>
                  <a:sym typeface="Consolas"/>
                </a:rPr>
                <a:t>xport</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const </a:t>
              </a:r>
              <a:r>
                <a:rPr lang="en">
                  <a:solidFill>
                    <a:srgbClr val="FF9900"/>
                  </a:solidFill>
                  <a:latin typeface="Consolas"/>
                  <a:ea typeface="Consolas"/>
                  <a:cs typeface="Consolas"/>
                  <a:sym typeface="Consolas"/>
                </a:rPr>
                <a:t>number1</a:t>
              </a:r>
              <a:r>
                <a:rPr lang="en">
                  <a:solidFill>
                    <a:srgbClr val="FFFFFF"/>
                  </a:solidFill>
                  <a:latin typeface="Consolas"/>
                  <a:ea typeface="Consolas"/>
                  <a:cs typeface="Consolas"/>
                  <a:sym typeface="Consolas"/>
                </a:rPr>
                <a:t> = 1;</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9900"/>
                  </a:solidFill>
                  <a:latin typeface="Consolas"/>
                  <a:ea typeface="Consolas"/>
                  <a:cs typeface="Consolas"/>
                  <a:sym typeface="Consolas"/>
                </a:rPr>
                <a:t>export</a:t>
              </a:r>
              <a:r>
                <a:rPr lang="en">
                  <a:solidFill>
                    <a:srgbClr val="FFFFFF"/>
                  </a:solidFill>
                  <a:latin typeface="Consolas"/>
                  <a:ea typeface="Consolas"/>
                  <a:cs typeface="Consolas"/>
                  <a:sym typeface="Consolas"/>
                </a:rPr>
                <a:t> const </a:t>
              </a:r>
              <a:r>
                <a:rPr lang="en">
                  <a:solidFill>
                    <a:srgbClr val="FF9900"/>
                  </a:solidFill>
                  <a:latin typeface="Consolas"/>
                  <a:ea typeface="Consolas"/>
                  <a:cs typeface="Consolas"/>
                  <a:sym typeface="Consolas"/>
                </a:rPr>
                <a:t>number2</a:t>
              </a:r>
              <a:r>
                <a:rPr lang="en">
                  <a:solidFill>
                    <a:srgbClr val="FFFFFF"/>
                  </a:solidFill>
                  <a:latin typeface="Consolas"/>
                  <a:ea typeface="Consolas"/>
                  <a:cs typeface="Consolas"/>
                  <a:sym typeface="Consolas"/>
                </a:rPr>
                <a:t> = 2;</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00FFFF"/>
                  </a:solidFill>
                  <a:latin typeface="Consolas"/>
                  <a:ea typeface="Consolas"/>
                  <a:cs typeface="Consolas"/>
                  <a:sym typeface="Consolas"/>
                </a:rPr>
                <a:t>default</a:t>
              </a:r>
              <a:r>
                <a:rPr lang="en">
                  <a:solidFill>
                    <a:srgbClr val="FF9900"/>
                  </a:solidFill>
                  <a:latin typeface="Consolas"/>
                  <a:ea typeface="Consolas"/>
                  <a:cs typeface="Consolas"/>
                  <a:sym typeface="Consolas"/>
                </a:rPr>
                <a:t> export</a:t>
              </a:r>
              <a:r>
                <a:rPr lang="en">
                  <a:solidFill>
                    <a:srgbClr val="FFFFFF"/>
                  </a:solidFill>
                  <a:latin typeface="Consolas"/>
                  <a:ea typeface="Consolas"/>
                  <a:cs typeface="Consolas"/>
                  <a:sym typeface="Consolas"/>
                </a:rPr>
                <a:t> function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(x, y)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x + y;</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2" name="Shape 502"/>
            <p:cNvSpPr txBox="1"/>
            <p:nvPr/>
          </p:nvSpPr>
          <p:spPr>
            <a:xfrm>
              <a:off x="246095"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ModuleOne.js</a:t>
              </a:r>
              <a:endParaRPr b="1">
                <a:solidFill>
                  <a:srgbClr val="FFFFFF"/>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graphicFrame>
        <p:nvGraphicFramePr>
          <p:cNvPr id="507" name="Shape 507"/>
          <p:cNvGraphicFramePr/>
          <p:nvPr/>
        </p:nvGraphicFramePr>
        <p:xfrm>
          <a:off x="1225900" y="1629388"/>
          <a:ext cx="3000000" cy="3000000"/>
        </p:xfrm>
        <a:graphic>
          <a:graphicData uri="http://schemas.openxmlformats.org/drawingml/2006/table">
            <a:tbl>
              <a:tblPr>
                <a:noFill/>
                <a:tableStyleId>{09261FB5-1391-4A90-9417-C0E5C6F32975}</a:tableStyleId>
              </a:tblPr>
              <a:tblGrid>
                <a:gridCol w="1294600"/>
                <a:gridCol w="5397600"/>
              </a:tblGrid>
              <a:tr h="658050">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const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is instantiated once and cannot be changed</a:t>
                      </a:r>
                      <a:endParaRPr sz="2000">
                        <a:solidFill>
                          <a:srgbClr val="FFFFFF"/>
                        </a:solidFill>
                        <a:latin typeface="Lato"/>
                        <a:ea typeface="Lato"/>
                        <a:cs typeface="Lato"/>
                        <a:sym typeface="Lato"/>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solidFill>
                            <a:srgbClr val="FFFFFF"/>
                          </a:solidFill>
                          <a:latin typeface="Consolas"/>
                          <a:ea typeface="Consolas"/>
                          <a:cs typeface="Consolas"/>
                          <a:sym typeface="Consolas"/>
                        </a:rPr>
                        <a:t>let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is scoped to the nearest enclosing block</a:t>
                      </a:r>
                      <a:endParaRPr sz="2000">
                        <a:solidFill>
                          <a:srgbClr val="FFFFFF"/>
                        </a:solidFill>
                        <a:latin typeface="Lato"/>
                        <a:ea typeface="Lato"/>
                        <a:cs typeface="Lato"/>
                        <a:sym typeface="Lato"/>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var </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scoped to the nearest function block</a:t>
                      </a:r>
                      <a:endParaRPr sz="2000">
                        <a:solidFill>
                          <a:srgbClr val="FFFFFF"/>
                        </a:solidFill>
                        <a:latin typeface="Lato"/>
                        <a:ea typeface="Lato"/>
                        <a:cs typeface="Lato"/>
                        <a:sym typeface="Lato"/>
                      </a:endParaRPr>
                    </a:p>
                  </a:txBody>
                  <a:tcPr marT="91425" marB="91425" marR="91425" marL="91425"/>
                </a:tc>
              </a:tr>
            </a:tbl>
          </a:graphicData>
        </a:graphic>
      </p:graphicFrame>
      <p:sp>
        <p:nvSpPr>
          <p:cNvPr id="508" name="Shape 5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Variable Declarati</a:t>
            </a:r>
            <a:r>
              <a:rPr lang="en">
                <a:solidFill>
                  <a:srgbClr val="FFFFFF"/>
                </a:solidFill>
              </a:rPr>
              <a:t>ons: Const, Let, Va</a:t>
            </a:r>
            <a:r>
              <a:rPr lang="en">
                <a:solidFill>
                  <a:srgbClr val="FFFFFF"/>
                </a:solidFill>
                <a:latin typeface="Open Sans"/>
                <a:ea typeface="Open Sans"/>
                <a:cs typeface="Open Sans"/>
                <a:sym typeface="Open Sans"/>
              </a:rPr>
              <a:t>r</a:t>
            </a:r>
            <a:endParaRPr>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latin typeface="Lato"/>
                <a:ea typeface="Lato"/>
                <a:cs typeface="Lato"/>
                <a:sym typeface="Lato"/>
              </a:rPr>
              <a:t>Setup Local Development</a:t>
            </a:r>
            <a:endParaRPr sz="2800">
              <a:solidFill>
                <a:srgbClr val="ADF5DD"/>
              </a:solidFill>
              <a:latin typeface="Lato"/>
              <a:ea typeface="Lato"/>
              <a:cs typeface="Lato"/>
              <a:sym typeface="Lato"/>
            </a:endParaRPr>
          </a:p>
        </p:txBody>
      </p:sp>
      <p:sp>
        <p:nvSpPr>
          <p:cNvPr id="514" name="Shape 514"/>
          <p:cNvSpPr txBox="1"/>
          <p:nvPr>
            <p:ph idx="1" type="body"/>
          </p:nvPr>
        </p:nvSpPr>
        <p:spPr>
          <a:xfrm>
            <a:off x="1297500" y="1338950"/>
            <a:ext cx="7038900" cy="3237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sz="1400"/>
              <a:t>Install </a:t>
            </a:r>
            <a:r>
              <a:rPr lang="en" sz="1400" u="sng">
                <a:solidFill>
                  <a:schemeClr val="hlink"/>
                </a:solidFill>
                <a:hlinkClick r:id="rId3"/>
              </a:rPr>
              <a:t>node.js + yarn</a:t>
            </a:r>
            <a:endParaRPr sz="1400"/>
          </a:p>
          <a:p>
            <a:pPr indent="-317500" lvl="0" marL="457200" rtl="0">
              <a:spcBef>
                <a:spcPts val="0"/>
              </a:spcBef>
              <a:spcAft>
                <a:spcPts val="0"/>
              </a:spcAft>
              <a:buSzPts val="1400"/>
              <a:buAutoNum type="arabicPeriod"/>
            </a:pPr>
            <a:r>
              <a:rPr lang="en" sz="1400"/>
              <a:t>Install </a:t>
            </a:r>
            <a:r>
              <a:rPr lang="en" sz="1400" u="sng">
                <a:solidFill>
                  <a:schemeClr val="hlink"/>
                </a:solidFill>
                <a:hlinkClick r:id="rId4"/>
              </a:rPr>
              <a:t>Expo XDE</a:t>
            </a:r>
            <a:r>
              <a:rPr lang="en" sz="1400"/>
              <a:t> (App) or</a:t>
            </a:r>
            <a:br>
              <a:rPr lang="en" sz="1400"/>
            </a:br>
            <a:r>
              <a:rPr lang="en" sz="1400"/>
              <a:t>the </a:t>
            </a:r>
            <a:r>
              <a:rPr lang="en" sz="1400" u="sng">
                <a:solidFill>
                  <a:schemeClr val="hlink"/>
                </a:solidFill>
                <a:hlinkClick r:id="rId5"/>
              </a:rPr>
              <a:t>Expo Command Line Tool</a:t>
            </a:r>
            <a:endParaRPr sz="1400"/>
          </a:p>
          <a:p>
            <a:pPr indent="-317500" lvl="0" marL="457200" rtl="0">
              <a:spcBef>
                <a:spcPts val="0"/>
              </a:spcBef>
              <a:spcAft>
                <a:spcPts val="0"/>
              </a:spcAft>
              <a:buSzPts val="1400"/>
              <a:buAutoNum type="arabicPeriod"/>
            </a:pPr>
            <a:r>
              <a:rPr lang="en" sz="1400"/>
              <a:t>“Export” your project from snack</a:t>
            </a:r>
            <a:endParaRPr sz="1400"/>
          </a:p>
          <a:p>
            <a:pPr indent="-317500" lvl="0" marL="457200" rtl="0">
              <a:spcBef>
                <a:spcPts val="0"/>
              </a:spcBef>
              <a:spcAft>
                <a:spcPts val="0"/>
              </a:spcAft>
              <a:buSzPts val="1400"/>
              <a:buAutoNum type="arabicPeriod"/>
            </a:pPr>
            <a:r>
              <a:rPr lang="en" sz="1400"/>
              <a:t>Unzip the download</a:t>
            </a:r>
            <a:endParaRPr sz="1400"/>
          </a:p>
          <a:p>
            <a:pPr indent="-317500" lvl="0" marL="457200" rtl="0">
              <a:spcBef>
                <a:spcPts val="0"/>
              </a:spcBef>
              <a:spcAft>
                <a:spcPts val="0"/>
              </a:spcAft>
              <a:buSzPts val="1400"/>
              <a:buAutoNum type="arabicPeriod"/>
            </a:pPr>
            <a:r>
              <a:rPr lang="en" sz="1400"/>
              <a:t>Open the folder in a code editor</a:t>
            </a:r>
            <a:endParaRPr sz="1400"/>
          </a:p>
          <a:p>
            <a:pPr indent="-317500" lvl="0" marL="457200" rtl="0">
              <a:spcBef>
                <a:spcPts val="0"/>
              </a:spcBef>
              <a:spcAft>
                <a:spcPts val="0"/>
              </a:spcAft>
              <a:buSzPts val="1400"/>
              <a:buAutoNum type="arabicPeriod"/>
            </a:pPr>
            <a:r>
              <a:rPr lang="en" sz="1400"/>
              <a:t>In the Command Line, go to the root of</a:t>
            </a:r>
            <a:br>
              <a:rPr lang="en" sz="1400"/>
            </a:br>
            <a:r>
              <a:rPr lang="en" sz="1400"/>
              <a:t>the project and run “yarn install”</a:t>
            </a:r>
            <a:endParaRPr sz="1400"/>
          </a:p>
          <a:p>
            <a:pPr indent="-317500" lvl="0" marL="457200" rtl="0">
              <a:spcBef>
                <a:spcPts val="0"/>
              </a:spcBef>
              <a:spcAft>
                <a:spcPts val="0"/>
              </a:spcAft>
              <a:buSzPts val="1400"/>
              <a:buAutoNum type="arabicPeriod"/>
            </a:pPr>
            <a:r>
              <a:rPr lang="en" sz="1400"/>
              <a:t>If using the command line tool:</a:t>
            </a:r>
            <a:endParaRPr sz="1400"/>
          </a:p>
          <a:p>
            <a:pPr indent="-317500" lvl="1" marL="914400" rtl="0">
              <a:spcBef>
                <a:spcPts val="0"/>
              </a:spcBef>
              <a:spcAft>
                <a:spcPts val="0"/>
              </a:spcAft>
              <a:buSzPts val="1400"/>
              <a:buAutoNum type="alphaLcPeriod"/>
            </a:pPr>
            <a:r>
              <a:rPr lang="en" sz="1400"/>
              <a:t>Run “exp start” and scan the barcode shown</a:t>
            </a:r>
            <a:endParaRPr sz="1400"/>
          </a:p>
          <a:p>
            <a:pPr indent="-317500" lvl="0" marL="457200" rtl="0">
              <a:spcBef>
                <a:spcPts val="0"/>
              </a:spcBef>
              <a:spcAft>
                <a:spcPts val="0"/>
              </a:spcAft>
              <a:buSzPts val="1400"/>
              <a:buAutoNum type="arabicPeriod"/>
            </a:pPr>
            <a:r>
              <a:rPr lang="en" sz="1400"/>
              <a:t>If using the Expo XDE:</a:t>
            </a:r>
            <a:endParaRPr sz="1400"/>
          </a:p>
          <a:p>
            <a:pPr indent="-317500" lvl="1" marL="914400" marR="0" rtl="0" algn="l">
              <a:lnSpc>
                <a:spcPct val="115000"/>
              </a:lnSpc>
              <a:spcBef>
                <a:spcPts val="0"/>
              </a:spcBef>
              <a:spcAft>
                <a:spcPts val="0"/>
              </a:spcAft>
              <a:buClr>
                <a:schemeClr val="lt1"/>
              </a:buClr>
              <a:buSzPts val="1400"/>
              <a:buFont typeface="Lato"/>
              <a:buAutoNum type="alphaLcPeriod"/>
            </a:pPr>
            <a:r>
              <a:rPr lang="en" sz="1400"/>
              <a:t>Open the project in Expo XDE and “Share” it to your device.</a:t>
            </a:r>
            <a:endParaRPr sz="1400"/>
          </a:p>
          <a:p>
            <a:pPr indent="-317500" lvl="1" marL="914400" marR="0" rtl="0" algn="l">
              <a:lnSpc>
                <a:spcPct val="115000"/>
              </a:lnSpc>
              <a:spcBef>
                <a:spcPts val="0"/>
              </a:spcBef>
              <a:spcAft>
                <a:spcPts val="0"/>
              </a:spcAft>
              <a:buSzPts val="1400"/>
              <a:buAutoNum type="alphaLcPeriod"/>
            </a:pPr>
            <a:r>
              <a:rPr lang="en" sz="1400"/>
              <a:t>Scan the displayed barcode with the expo app on your phone.</a:t>
            </a:r>
            <a:endParaRPr sz="1400"/>
          </a:p>
        </p:txBody>
      </p:sp>
      <p:grpSp>
        <p:nvGrpSpPr>
          <p:cNvPr id="515" name="Shape 515"/>
          <p:cNvGrpSpPr/>
          <p:nvPr/>
        </p:nvGrpSpPr>
        <p:grpSpPr>
          <a:xfrm>
            <a:off x="4940475" y="1143000"/>
            <a:ext cx="4008025" cy="1806575"/>
            <a:chOff x="4940475" y="1066800"/>
            <a:chExt cx="4008025" cy="1806575"/>
          </a:xfrm>
        </p:grpSpPr>
        <p:pic>
          <p:nvPicPr>
            <p:cNvPr id="516" name="Shape 516"/>
            <p:cNvPicPr preferRelativeResize="0"/>
            <p:nvPr/>
          </p:nvPicPr>
          <p:blipFill rotWithShape="1">
            <a:blip r:embed="rId6">
              <a:alphaModFix/>
            </a:blip>
            <a:srcRect b="33164" l="34303" r="1420" t="0"/>
            <a:stretch/>
          </p:blipFill>
          <p:spPr>
            <a:xfrm>
              <a:off x="4940475" y="1093925"/>
              <a:ext cx="4008025" cy="1779450"/>
            </a:xfrm>
            <a:prstGeom prst="rect">
              <a:avLst/>
            </a:prstGeom>
            <a:noFill/>
            <a:ln cap="flat" cmpd="sng" w="19050">
              <a:solidFill>
                <a:schemeClr val="dk2"/>
              </a:solidFill>
              <a:prstDash val="solid"/>
              <a:round/>
              <a:headEnd len="sm" w="sm" type="none"/>
              <a:tailEnd len="sm" w="sm" type="none"/>
            </a:ln>
          </p:spPr>
        </p:pic>
        <p:sp>
          <p:nvSpPr>
            <p:cNvPr id="517" name="Shape 517"/>
            <p:cNvSpPr/>
            <p:nvPr/>
          </p:nvSpPr>
          <p:spPr>
            <a:xfrm>
              <a:off x="7233987" y="1180206"/>
              <a:ext cx="793800" cy="214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txBox="1"/>
            <p:nvPr/>
          </p:nvSpPr>
          <p:spPr>
            <a:xfrm>
              <a:off x="5000638" y="1066800"/>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 sz="1600">
                  <a:solidFill>
                    <a:schemeClr val="lt1"/>
                  </a:solidFill>
                  <a:latin typeface="Lato"/>
                  <a:ea typeface="Lato"/>
                  <a:cs typeface="Lato"/>
                  <a:sym typeface="Lato"/>
                </a:rPr>
                <a:t>3</a:t>
              </a:r>
              <a:endParaRPr b="1" sz="1600"/>
            </a:p>
          </p:txBody>
        </p:sp>
      </p:grpSp>
      <p:sp>
        <p:nvSpPr>
          <p:cNvPr id="519" name="Shape 519"/>
          <p:cNvSpPr txBox="1"/>
          <p:nvPr/>
        </p:nvSpPr>
        <p:spPr>
          <a:xfrm>
            <a:off x="6875338" y="3071825"/>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b="1"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Why React Native?</a:t>
            </a:r>
            <a:endParaRPr sz="2800">
              <a:solidFill>
                <a:srgbClr val="ADF5DD"/>
              </a:solidFill>
            </a:endParaRPr>
          </a:p>
        </p:txBody>
      </p:sp>
      <p:sp>
        <p:nvSpPr>
          <p:cNvPr id="160" name="Shape 1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Uses React Lifecycle</a:t>
            </a:r>
            <a:endParaRPr sz="2400"/>
          </a:p>
          <a:p>
            <a:pPr indent="0" lvl="0" marL="0" rtl="0" algn="ctr">
              <a:spcBef>
                <a:spcPts val="0"/>
              </a:spcBef>
              <a:spcAft>
                <a:spcPts val="0"/>
              </a:spcAft>
              <a:buNone/>
            </a:pPr>
            <a:r>
              <a:rPr lang="en" sz="2400"/>
              <a:t>Cross-Platform</a:t>
            </a:r>
            <a:endParaRPr sz="2400"/>
          </a:p>
          <a:p>
            <a:pPr indent="0" lvl="0" marL="0" rtl="0" algn="ctr">
              <a:spcBef>
                <a:spcPts val="0"/>
              </a:spcBef>
              <a:spcAft>
                <a:spcPts val="0"/>
              </a:spcAft>
              <a:buNone/>
            </a:pPr>
            <a:r>
              <a:rPr lang="en" sz="2400"/>
              <a:t>Reusable Components (Fast to write)</a:t>
            </a:r>
            <a:endParaRPr sz="2400"/>
          </a:p>
          <a:p>
            <a:pPr indent="0" lvl="0" marL="0" rtl="0" algn="ctr">
              <a:spcBef>
                <a:spcPts val="0"/>
              </a:spcBef>
              <a:spcAft>
                <a:spcPts val="0"/>
              </a:spcAft>
              <a:buNone/>
            </a:pPr>
            <a:r>
              <a:rPr lang="en" sz="2400"/>
              <a:t>Simple State Management</a:t>
            </a:r>
            <a:endParaRPr sz="2400"/>
          </a:p>
          <a:p>
            <a:pPr indent="0" lvl="0" marL="0" algn="ctr">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Structure of our App</a:t>
            </a:r>
            <a:endParaRPr sz="2800">
              <a:solidFill>
                <a:srgbClr val="ADF5DD"/>
              </a:solidFill>
            </a:endParaRPr>
          </a:p>
        </p:txBody>
      </p:sp>
      <p:sp>
        <p:nvSpPr>
          <p:cNvPr id="166" name="Shape 166"/>
          <p:cNvSpPr/>
          <p:nvPr/>
        </p:nvSpPr>
        <p:spPr>
          <a:xfrm>
            <a:off x="2016900" y="1725350"/>
            <a:ext cx="2215500" cy="259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App.js</a:t>
            </a:r>
            <a:endParaRPr/>
          </a:p>
          <a:p>
            <a:pPr indent="-317500" lvl="0" marL="457200" rtl="0">
              <a:spcBef>
                <a:spcPts val="0"/>
              </a:spcBef>
              <a:spcAft>
                <a:spcPts val="0"/>
              </a:spcAft>
              <a:buSzPts val="1400"/>
              <a:buChar char="●"/>
            </a:pPr>
            <a:r>
              <a:rPr lang="en"/>
              <a:t>Button to Take Photo</a:t>
            </a:r>
            <a:endParaRPr/>
          </a:p>
          <a:p>
            <a:pPr indent="-317500" lvl="0" marL="457200" rtl="0">
              <a:spcBef>
                <a:spcPts val="0"/>
              </a:spcBef>
              <a:spcAft>
                <a:spcPts val="0"/>
              </a:spcAft>
              <a:buSzPts val="1400"/>
              <a:buChar char="●"/>
            </a:pPr>
            <a:r>
              <a:rPr lang="en"/>
              <a:t>Shows meme editor when photo taken</a:t>
            </a:r>
            <a:endParaRPr/>
          </a:p>
        </p:txBody>
      </p:sp>
      <p:sp>
        <p:nvSpPr>
          <p:cNvPr id="167" name="Shape 167"/>
          <p:cNvSpPr/>
          <p:nvPr/>
        </p:nvSpPr>
        <p:spPr>
          <a:xfrm>
            <a:off x="5251475" y="1725350"/>
            <a:ext cx="1905000" cy="838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Camera Api</a:t>
            </a:r>
            <a:endParaRPr/>
          </a:p>
          <a:p>
            <a:pPr indent="-317500" lvl="0" marL="457200" rtl="0">
              <a:spcBef>
                <a:spcPts val="0"/>
              </a:spcBef>
              <a:spcAft>
                <a:spcPts val="0"/>
              </a:spcAft>
              <a:buSzPts val="1400"/>
              <a:buChar char="●"/>
            </a:pPr>
            <a:r>
              <a:rPr lang="en"/>
              <a:t>Takes Photo</a:t>
            </a:r>
            <a:endParaRPr/>
          </a:p>
        </p:txBody>
      </p:sp>
      <p:sp>
        <p:nvSpPr>
          <p:cNvPr id="168" name="Shape 168"/>
          <p:cNvSpPr/>
          <p:nvPr/>
        </p:nvSpPr>
        <p:spPr>
          <a:xfrm>
            <a:off x="5251475" y="2725475"/>
            <a:ext cx="1905000" cy="1595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Meme Editor</a:t>
            </a:r>
            <a:endParaRPr/>
          </a:p>
          <a:p>
            <a:pPr indent="-317500" lvl="0" marL="457200" rtl="0">
              <a:spcBef>
                <a:spcPts val="0"/>
              </a:spcBef>
              <a:spcAft>
                <a:spcPts val="0"/>
              </a:spcAft>
              <a:buSzPts val="1400"/>
              <a:buChar char="●"/>
            </a:pPr>
            <a:r>
              <a:rPr lang="en"/>
              <a:t>Display Image</a:t>
            </a:r>
            <a:endParaRPr/>
          </a:p>
          <a:p>
            <a:pPr indent="-317500" lvl="0" marL="457200" rtl="0">
              <a:spcBef>
                <a:spcPts val="0"/>
              </a:spcBef>
              <a:spcAft>
                <a:spcPts val="0"/>
              </a:spcAft>
              <a:buSzPts val="1400"/>
              <a:buChar char="●"/>
            </a:pPr>
            <a:r>
              <a:rPr lang="en"/>
              <a:t>Enter Text</a:t>
            </a:r>
            <a:endParaRPr/>
          </a:p>
          <a:p>
            <a:pPr indent="-317500" lvl="0" marL="457200" rtl="0">
              <a:spcBef>
                <a:spcPts val="0"/>
              </a:spcBef>
              <a:spcAft>
                <a:spcPts val="0"/>
              </a:spcAft>
              <a:buSzPts val="1400"/>
              <a:buChar char="●"/>
            </a:pPr>
            <a:r>
              <a:rPr lang="en"/>
              <a:t>Save Meme</a:t>
            </a:r>
            <a:endParaRPr/>
          </a:p>
          <a:p>
            <a:pPr indent="-317500" lvl="0" marL="457200" rtl="0">
              <a:spcBef>
                <a:spcPts val="0"/>
              </a:spcBef>
              <a:spcAft>
                <a:spcPts val="0"/>
              </a:spcAft>
              <a:buSzPts val="1400"/>
              <a:buChar char="●"/>
            </a:pPr>
            <a:r>
              <a:rPr lang="en"/>
              <a:t>Cancel</a:t>
            </a:r>
            <a:endParaRPr/>
          </a:p>
        </p:txBody>
      </p:sp>
      <p:cxnSp>
        <p:nvCxnSpPr>
          <p:cNvPr id="169" name="Shape 169"/>
          <p:cNvCxnSpPr/>
          <p:nvPr/>
        </p:nvCxnSpPr>
        <p:spPr>
          <a:xfrm>
            <a:off x="4248175" y="19793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0" name="Shape 170"/>
          <p:cNvCxnSpPr/>
          <p:nvPr/>
        </p:nvCxnSpPr>
        <p:spPr>
          <a:xfrm>
            <a:off x="4232400" y="24015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1" name="Shape 171"/>
          <p:cNvSpPr txBox="1"/>
          <p:nvPr/>
        </p:nvSpPr>
        <p:spPr>
          <a:xfrm>
            <a:off x="4398988" y="2093650"/>
            <a:ext cx="809700" cy="29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Photo</a:t>
            </a:r>
            <a:endParaRPr>
              <a:solidFill>
                <a:srgbClr val="FFFFFF"/>
              </a:solidFill>
            </a:endParaRPr>
          </a:p>
        </p:txBody>
      </p:sp>
      <p:cxnSp>
        <p:nvCxnSpPr>
          <p:cNvPr id="172" name="Shape 172"/>
          <p:cNvCxnSpPr/>
          <p:nvPr/>
        </p:nvCxnSpPr>
        <p:spPr>
          <a:xfrm>
            <a:off x="4248175" y="32747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3" name="Shape 173"/>
          <p:cNvCxnSpPr/>
          <p:nvPr/>
        </p:nvCxnSpPr>
        <p:spPr>
          <a:xfrm>
            <a:off x="4232400" y="36969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4" name="Shape 174"/>
          <p:cNvSpPr txBox="1"/>
          <p:nvPr/>
        </p:nvSpPr>
        <p:spPr>
          <a:xfrm>
            <a:off x="4416450" y="2957188"/>
            <a:ext cx="809700" cy="29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Photo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Table of Contents</a:t>
            </a:r>
            <a:endParaRPr sz="2800">
              <a:solidFill>
                <a:srgbClr val="ADF5DD"/>
              </a:solidFill>
            </a:endParaRPr>
          </a:p>
        </p:txBody>
      </p:sp>
      <p:sp>
        <p:nvSpPr>
          <p:cNvPr id="180" name="Shape 180"/>
          <p:cNvSpPr txBox="1"/>
          <p:nvPr>
            <p:ph idx="1" type="body"/>
          </p:nvPr>
        </p:nvSpPr>
        <p:spPr>
          <a:xfrm>
            <a:off x="12975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1: Let’s take a picture!</a:t>
            </a:r>
            <a:endParaRPr sz="1800"/>
          </a:p>
          <a:p>
            <a:pPr indent="-317500" lvl="0" marL="457200" rtl="0">
              <a:spcBef>
                <a:spcPts val="0"/>
              </a:spcBef>
              <a:spcAft>
                <a:spcPts val="0"/>
              </a:spcAft>
              <a:buSzPts val="1400"/>
              <a:buChar char="●"/>
            </a:pPr>
            <a:r>
              <a:rPr lang="en" sz="1400"/>
              <a:t>What is a Component</a:t>
            </a:r>
            <a:endParaRPr sz="1400"/>
          </a:p>
          <a:p>
            <a:pPr indent="-317500" lvl="0" marL="457200" rtl="0">
              <a:spcBef>
                <a:spcPts val="0"/>
              </a:spcBef>
              <a:spcAft>
                <a:spcPts val="0"/>
              </a:spcAft>
              <a:buSzPts val="1400"/>
              <a:buChar char="●"/>
            </a:pPr>
            <a:r>
              <a:rPr lang="en" sz="1400"/>
              <a:t>Simple React Component Lifecycle</a:t>
            </a:r>
            <a:endParaRPr sz="1400"/>
          </a:p>
          <a:p>
            <a:pPr indent="-317500" lvl="0" marL="457200" rtl="0">
              <a:spcBef>
                <a:spcPts val="0"/>
              </a:spcBef>
              <a:spcAft>
                <a:spcPts val="0"/>
              </a:spcAft>
              <a:buSzPts val="1400"/>
              <a:buChar char="●"/>
            </a:pPr>
            <a:r>
              <a:rPr lang="en" sz="1400"/>
              <a:t>Console Logs</a:t>
            </a:r>
            <a:endParaRPr sz="1400"/>
          </a:p>
          <a:p>
            <a:pPr indent="-317500" lvl="0" marL="457200" rtl="0">
              <a:spcBef>
                <a:spcPts val="0"/>
              </a:spcBef>
              <a:spcAft>
                <a:spcPts val="0"/>
              </a:spcAft>
              <a:buSzPts val="1400"/>
              <a:buChar char="●"/>
            </a:pPr>
            <a:r>
              <a:rPr lang="en" sz="1400"/>
              <a:t>Waiting on an API</a:t>
            </a:r>
            <a:endParaRPr sz="1400"/>
          </a:p>
          <a:p>
            <a:pPr indent="-317500" lvl="0" marL="457200" rtl="0">
              <a:spcBef>
                <a:spcPts val="0"/>
              </a:spcBef>
              <a:spcAft>
                <a:spcPts val="0"/>
              </a:spcAft>
              <a:buSzPts val="1400"/>
              <a:buChar char="●"/>
            </a:pPr>
            <a:r>
              <a:rPr lang="en" sz="1400"/>
              <a:t>Demo: Taking a Picture</a:t>
            </a:r>
            <a:endParaRPr sz="1400"/>
          </a:p>
          <a:p>
            <a:pPr indent="0" lvl="0" marL="0" rtl="0">
              <a:spcBef>
                <a:spcPts val="0"/>
              </a:spcBef>
              <a:spcAft>
                <a:spcPts val="0"/>
              </a:spcAft>
              <a:buNone/>
            </a:pPr>
            <a:r>
              <a:rPr lang="en" sz="1800"/>
              <a:t>Section 2: Let’s see our image!</a:t>
            </a:r>
            <a:endParaRPr sz="1800"/>
          </a:p>
          <a:p>
            <a:pPr indent="-317500" lvl="0" marL="457200" rtl="0">
              <a:spcBef>
                <a:spcPts val="0"/>
              </a:spcBef>
              <a:spcAft>
                <a:spcPts val="0"/>
              </a:spcAft>
              <a:buSzPts val="1400"/>
              <a:buChar char="●"/>
            </a:pPr>
            <a:r>
              <a:rPr lang="en" sz="1400"/>
              <a:t>State + Props</a:t>
            </a:r>
            <a:endParaRPr sz="1800"/>
          </a:p>
          <a:p>
            <a:pPr indent="-317500" lvl="0" marL="457200" rtl="0">
              <a:spcBef>
                <a:spcPts val="0"/>
              </a:spcBef>
              <a:spcAft>
                <a:spcPts val="0"/>
              </a:spcAft>
              <a:buSzPts val="1400"/>
              <a:buChar char="●"/>
            </a:pPr>
            <a:r>
              <a:rPr lang="en" sz="1400"/>
              <a:t>Intro to Component: View</a:t>
            </a:r>
            <a:endParaRPr sz="1400"/>
          </a:p>
          <a:p>
            <a:pPr indent="-317500" lvl="0" marL="457200" rtl="0">
              <a:spcBef>
                <a:spcPts val="0"/>
              </a:spcBef>
              <a:spcAft>
                <a:spcPts val="0"/>
              </a:spcAft>
              <a:buSzPts val="1400"/>
              <a:buChar char="●"/>
            </a:pPr>
            <a:r>
              <a:rPr lang="en" sz="1400"/>
              <a:t>Intro to Component: Image</a:t>
            </a:r>
            <a:endParaRPr sz="1400"/>
          </a:p>
          <a:p>
            <a:pPr indent="-317500" lvl="0" marL="457200" rtl="0">
              <a:spcBef>
                <a:spcPts val="0"/>
              </a:spcBef>
              <a:spcAft>
                <a:spcPts val="0"/>
              </a:spcAft>
              <a:buSzPts val="1400"/>
              <a:buChar char="●"/>
            </a:pPr>
            <a:r>
              <a:rPr lang="en" sz="1400"/>
              <a:t>Intro to Component: Text</a:t>
            </a:r>
            <a:endParaRPr sz="1400"/>
          </a:p>
          <a:p>
            <a:pPr indent="-317500" lvl="0" marL="457200" rtl="0">
              <a:spcBef>
                <a:spcPts val="0"/>
              </a:spcBef>
              <a:spcAft>
                <a:spcPts val="0"/>
              </a:spcAft>
              <a:buSzPts val="1400"/>
              <a:buChar char="●"/>
            </a:pPr>
            <a:r>
              <a:rPr lang="en" sz="1400"/>
              <a:t>Demo: Showing your Image</a:t>
            </a:r>
            <a:endParaRPr sz="1400"/>
          </a:p>
          <a:p>
            <a:pPr indent="0" lvl="0" marL="0" rtl="0">
              <a:spcBef>
                <a:spcPts val="0"/>
              </a:spcBef>
              <a:spcAft>
                <a:spcPts val="0"/>
              </a:spcAft>
              <a:buNone/>
            </a:pPr>
            <a:r>
              <a:t/>
            </a:r>
            <a:endParaRPr sz="1600"/>
          </a:p>
        </p:txBody>
      </p:sp>
      <p:sp>
        <p:nvSpPr>
          <p:cNvPr id="181" name="Shape 181"/>
          <p:cNvSpPr txBox="1"/>
          <p:nvPr>
            <p:ph idx="1" type="body"/>
          </p:nvPr>
        </p:nvSpPr>
        <p:spPr>
          <a:xfrm>
            <a:off x="49527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3: Let’s add text!</a:t>
            </a:r>
            <a:endParaRPr sz="1800"/>
          </a:p>
          <a:p>
            <a:pPr indent="-317500" lvl="0" marL="457200" rtl="0">
              <a:spcBef>
                <a:spcPts val="0"/>
              </a:spcBef>
              <a:spcAft>
                <a:spcPts val="0"/>
              </a:spcAft>
              <a:buSzPts val="1400"/>
              <a:buChar char="●"/>
            </a:pPr>
            <a:r>
              <a:rPr lang="en" sz="1400"/>
              <a:t>Styling your Application</a:t>
            </a:r>
            <a:endParaRPr sz="1400"/>
          </a:p>
          <a:p>
            <a:pPr indent="-317500" lvl="0" marL="457200" rtl="0">
              <a:spcBef>
                <a:spcPts val="0"/>
              </a:spcBef>
              <a:spcAft>
                <a:spcPts val="0"/>
              </a:spcAft>
              <a:buSzPts val="1400"/>
              <a:buChar char="●"/>
            </a:pPr>
            <a:r>
              <a:rPr lang="en" sz="1400"/>
              <a:t>Intro to Component: TextInput</a:t>
            </a:r>
            <a:endParaRPr sz="1400"/>
          </a:p>
          <a:p>
            <a:pPr indent="-317500" lvl="0" marL="457200" rtl="0">
              <a:spcBef>
                <a:spcPts val="0"/>
              </a:spcBef>
              <a:spcAft>
                <a:spcPts val="0"/>
              </a:spcAft>
              <a:buSzPts val="1400"/>
              <a:buChar char="●"/>
            </a:pPr>
            <a:r>
              <a:rPr lang="en" sz="1400"/>
              <a:t>Demo: Adding Text</a:t>
            </a:r>
            <a:endParaRPr sz="1400"/>
          </a:p>
          <a:p>
            <a:pPr indent="0" lvl="0" marL="0" rtl="0">
              <a:spcBef>
                <a:spcPts val="0"/>
              </a:spcBef>
              <a:spcAft>
                <a:spcPts val="0"/>
              </a:spcAft>
              <a:buNone/>
            </a:pPr>
            <a:r>
              <a:rPr lang="en" sz="1800"/>
              <a:t>Section 4: Let’s save it!</a:t>
            </a:r>
            <a:endParaRPr sz="1800"/>
          </a:p>
          <a:p>
            <a:pPr indent="-317500" lvl="0" marL="457200" rtl="0">
              <a:spcBef>
                <a:spcPts val="0"/>
              </a:spcBef>
              <a:spcAft>
                <a:spcPts val="0"/>
              </a:spcAft>
              <a:buSzPts val="1400"/>
              <a:buChar char="●"/>
            </a:pPr>
            <a:r>
              <a:rPr lang="en" sz="1400"/>
              <a:t>Intro to Component: CameraRoll</a:t>
            </a:r>
            <a:endParaRPr sz="1400"/>
          </a:p>
          <a:p>
            <a:pPr indent="-317500" lvl="0" marL="457200" rtl="0">
              <a:spcBef>
                <a:spcPts val="0"/>
              </a:spcBef>
              <a:spcAft>
                <a:spcPts val="0"/>
              </a:spcAft>
              <a:buSzPts val="1400"/>
              <a:buChar char="●"/>
            </a:pPr>
            <a:r>
              <a:rPr lang="en" sz="1400"/>
              <a:t>Demo: Saving your Meme</a:t>
            </a:r>
            <a:endParaRPr sz="1400"/>
          </a:p>
          <a:p>
            <a:pPr indent="0" lvl="0" marL="0" rtl="0">
              <a:spcBef>
                <a:spcPts val="0"/>
              </a:spcBef>
              <a:spcAft>
                <a:spcPts val="0"/>
              </a:spcAft>
              <a:buNone/>
            </a:pPr>
            <a:r>
              <a:rPr lang="en" sz="1600"/>
              <a:t>Additional Concepts</a:t>
            </a:r>
            <a:endParaRPr sz="1600"/>
          </a:p>
          <a:p>
            <a:pPr indent="-317500" lvl="0" marL="457200" rtl="0">
              <a:spcBef>
                <a:spcPts val="0"/>
              </a:spcBef>
              <a:spcAft>
                <a:spcPts val="0"/>
              </a:spcAft>
              <a:buSzPts val="1400"/>
              <a:buChar char="●"/>
            </a:pPr>
            <a:r>
              <a:rPr lang="en" sz="1400"/>
              <a:t>React Component Lifecycle</a:t>
            </a:r>
            <a:endParaRPr sz="1400"/>
          </a:p>
          <a:p>
            <a:pPr indent="-317500" lvl="0" marL="457200" rtl="0">
              <a:spcBef>
                <a:spcPts val="0"/>
              </a:spcBef>
              <a:spcAft>
                <a:spcPts val="0"/>
              </a:spcAft>
              <a:buSzPts val="1400"/>
              <a:buChar char="●"/>
            </a:pPr>
            <a:r>
              <a:rPr lang="en" sz="1400"/>
              <a:t>More on Building Components</a:t>
            </a:r>
            <a:endParaRPr sz="1400"/>
          </a:p>
          <a:p>
            <a:pPr indent="-317500" lvl="0" marL="457200" rtl="0">
              <a:spcBef>
                <a:spcPts val="0"/>
              </a:spcBef>
              <a:spcAft>
                <a:spcPts val="0"/>
              </a:spcAft>
              <a:buSzPts val="1400"/>
              <a:buChar char="●"/>
            </a:pPr>
            <a:r>
              <a:rPr lang="en" sz="1400"/>
              <a:t>More Styles + Layout with Flex</a:t>
            </a:r>
            <a:endParaRPr sz="1400"/>
          </a:p>
          <a:p>
            <a:pPr indent="-317500" lvl="0" marL="457200" rtl="0">
              <a:spcBef>
                <a:spcPts val="0"/>
              </a:spcBef>
              <a:spcAft>
                <a:spcPts val="0"/>
              </a:spcAft>
              <a:buSzPts val="1400"/>
              <a:buChar char="●"/>
            </a:pPr>
            <a:r>
              <a:rPr lang="en" sz="1400"/>
              <a:t>Sharing Code Across Files in JS</a:t>
            </a:r>
            <a:endParaRPr sz="1400"/>
          </a:p>
          <a:p>
            <a:pPr indent="-317500" lvl="0" marL="457200" rtl="0">
              <a:spcBef>
                <a:spcPts val="0"/>
              </a:spcBef>
              <a:spcAft>
                <a:spcPts val="0"/>
              </a:spcAft>
              <a:buSzPts val="1400"/>
              <a:buChar char="●"/>
            </a:pPr>
            <a:r>
              <a:rPr lang="en" sz="1400"/>
              <a:t>Variables - const, let &amp; var</a:t>
            </a:r>
            <a:endParaRPr sz="1400"/>
          </a:p>
          <a:p>
            <a:pPr indent="-317500" lvl="0" marL="457200" rtl="0">
              <a:spcBef>
                <a:spcPts val="0"/>
              </a:spcBef>
              <a:spcAft>
                <a:spcPts val="0"/>
              </a:spcAft>
              <a:buSzPts val="1400"/>
              <a:buChar char="●"/>
            </a:pPr>
            <a:r>
              <a:rPr lang="en" sz="1400"/>
              <a:t>Set-up Local Development</a:t>
            </a:r>
            <a:endParaRPr sz="1400"/>
          </a:p>
          <a:p>
            <a:pPr indent="0" lvl="0" marL="0" rtl="0">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What is a Component</a:t>
            </a:r>
            <a:endParaRPr sz="2800">
              <a:solidFill>
                <a:srgbClr val="ADF5DD"/>
              </a:solidFill>
            </a:endParaRPr>
          </a:p>
        </p:txBody>
      </p:sp>
      <p:sp>
        <p:nvSpPr>
          <p:cNvPr id="187" name="Shape 18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class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Greeting</a:t>
            </a: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extends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React</a:t>
            </a:r>
            <a:r>
              <a:rPr lang="en" sz="1400">
                <a:solidFill>
                  <a:srgbClr val="5FB3B3"/>
                </a:solidFill>
                <a:latin typeface="Consolas"/>
                <a:ea typeface="Consolas"/>
                <a:cs typeface="Consolas"/>
                <a:sym typeface="Consolas"/>
              </a:rPr>
              <a:t>.</a:t>
            </a:r>
            <a:r>
              <a:rPr lang="en" sz="1400">
                <a:solidFill>
                  <a:srgbClr val="FAC863"/>
                </a:solidFill>
                <a:latin typeface="Consolas"/>
                <a:ea typeface="Consolas"/>
                <a:cs typeface="Consolas"/>
                <a:sym typeface="Consolas"/>
              </a:rPr>
              <a:t>Component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render</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name</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5FB3B3"/>
                </a:solidFill>
              </a:rPr>
              <a:t>Components let you split the UI into independent, reusable pieces, and think about each piece in isolation</a:t>
            </a:r>
            <a:r>
              <a:rPr lang="en" sz="1400">
                <a:solidFill>
                  <a:srgbClr val="5FB3B3"/>
                </a:solidFill>
                <a:latin typeface="Consolas"/>
                <a:ea typeface="Consolas"/>
                <a:cs typeface="Consolas"/>
                <a:sym typeface="Consolas"/>
              </a:rPr>
              <a:t> </a:t>
            </a:r>
            <a:r>
              <a:rPr lang="en" sz="1400"/>
              <a:t>- React Docs</a:t>
            </a:r>
            <a:endParaRPr sz="1400"/>
          </a:p>
          <a:p>
            <a:pPr indent="0" lvl="0" marL="0">
              <a:spcBef>
                <a:spcPts val="0"/>
              </a:spcBef>
              <a:spcAft>
                <a:spcPts val="0"/>
              </a:spcAft>
              <a:buNone/>
            </a:pPr>
            <a:r>
              <a:t/>
            </a:r>
            <a:endParaRPr/>
          </a:p>
          <a:p>
            <a:pPr indent="0" lvl="0" marL="0">
              <a:spcBef>
                <a:spcPts val="1600"/>
              </a:spcBef>
              <a:spcAft>
                <a:spcPts val="1600"/>
              </a:spcAft>
              <a:buNone/>
            </a:pPr>
            <a:r>
              <a:rPr lang="en" u="sng">
                <a:solidFill>
                  <a:schemeClr val="hlink"/>
                </a:solidFill>
                <a:hlinkClick r:id="rId3"/>
              </a:rPr>
              <a:t>React Component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Simplified React Lifecycle</a:t>
            </a:r>
            <a:endParaRPr sz="2800">
              <a:solidFill>
                <a:srgbClr val="ADF5DD"/>
              </a:solidFill>
            </a:endParaRPr>
          </a:p>
        </p:txBody>
      </p:sp>
      <p:grpSp>
        <p:nvGrpSpPr>
          <p:cNvPr id="193" name="Shape 193"/>
          <p:cNvGrpSpPr/>
          <p:nvPr/>
        </p:nvGrpSpPr>
        <p:grpSpPr>
          <a:xfrm>
            <a:off x="0" y="1681575"/>
            <a:ext cx="7138575" cy="3089725"/>
            <a:chOff x="-805325" y="1681575"/>
            <a:chExt cx="7138575" cy="3089725"/>
          </a:xfrm>
        </p:grpSpPr>
        <p:sp>
          <p:nvSpPr>
            <p:cNvPr id="194" name="Shape 194"/>
            <p:cNvSpPr/>
            <p:nvPr/>
          </p:nvSpPr>
          <p:spPr>
            <a:xfrm>
              <a:off x="2269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Mounted</a:t>
              </a:r>
              <a:endParaRPr sz="1800"/>
            </a:p>
          </p:txBody>
        </p:sp>
        <p:sp>
          <p:nvSpPr>
            <p:cNvPr id="195" name="Shape 195"/>
            <p:cNvSpPr/>
            <p:nvPr/>
          </p:nvSpPr>
          <p:spPr>
            <a:xfrm>
              <a:off x="3309575" y="168157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Update</a:t>
              </a:r>
              <a:endParaRPr sz="1800"/>
            </a:p>
          </p:txBody>
        </p:sp>
        <p:sp>
          <p:nvSpPr>
            <p:cNvPr id="196" name="Shape 196"/>
            <p:cNvSpPr txBox="1"/>
            <p:nvPr/>
          </p:nvSpPr>
          <p:spPr>
            <a:xfrm>
              <a:off x="-805325" y="1950350"/>
              <a:ext cx="25278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197" name="Shape 197"/>
            <p:cNvCxnSpPr>
              <a:stCxn id="196" idx="2"/>
              <a:endCxn id="194" idx="0"/>
            </p:cNvCxnSpPr>
            <p:nvPr/>
          </p:nvCxnSpPr>
          <p:spPr>
            <a:xfrm>
              <a:off x="458575" y="2355950"/>
              <a:ext cx="689100" cy="967500"/>
            </a:xfrm>
            <a:prstGeom prst="straightConnector1">
              <a:avLst/>
            </a:prstGeom>
            <a:noFill/>
            <a:ln cap="flat" cmpd="sng" w="19050">
              <a:solidFill>
                <a:schemeClr val="dk2"/>
              </a:solidFill>
              <a:prstDash val="solid"/>
              <a:round/>
              <a:headEnd len="med" w="med" type="none"/>
              <a:tailEnd len="med" w="med" type="triangle"/>
            </a:ln>
          </p:spPr>
        </p:cxnSp>
        <p:cxnSp>
          <p:nvCxnSpPr>
            <p:cNvPr id="198" name="Shape 198"/>
            <p:cNvCxnSpPr>
              <a:stCxn id="194" idx="3"/>
              <a:endCxn id="195" idx="1"/>
            </p:cNvCxnSpPr>
            <p:nvPr/>
          </p:nvCxnSpPr>
          <p:spPr>
            <a:xfrm flipH="1" rot="10800000">
              <a:off x="2068300" y="2071775"/>
              <a:ext cx="1241400" cy="1641900"/>
            </a:xfrm>
            <a:prstGeom prst="straightConnector1">
              <a:avLst/>
            </a:prstGeom>
            <a:noFill/>
            <a:ln cap="flat" cmpd="sng" w="19050">
              <a:solidFill>
                <a:schemeClr val="dk2"/>
              </a:solidFill>
              <a:prstDash val="solid"/>
              <a:round/>
              <a:headEnd len="med" w="med" type="none"/>
              <a:tailEnd len="med" w="med" type="triangle"/>
            </a:ln>
          </p:spPr>
        </p:cxnSp>
        <p:sp>
          <p:nvSpPr>
            <p:cNvPr id="199" name="Shape 199"/>
            <p:cNvSpPr txBox="1"/>
            <p:nvPr/>
          </p:nvSpPr>
          <p:spPr>
            <a:xfrm>
              <a:off x="2337350" y="3991000"/>
              <a:ext cx="14715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setState()</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OR</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setProps()</a:t>
              </a:r>
              <a:endParaRPr>
                <a:solidFill>
                  <a:srgbClr val="FFFFFF"/>
                </a:solidFill>
                <a:latin typeface="Consolas"/>
                <a:ea typeface="Consolas"/>
                <a:cs typeface="Consolas"/>
                <a:sym typeface="Consolas"/>
              </a:endParaRPr>
            </a:p>
          </p:txBody>
        </p:sp>
        <p:sp>
          <p:nvSpPr>
            <p:cNvPr id="200" name="Shape 200"/>
            <p:cNvSpPr txBox="1"/>
            <p:nvPr/>
          </p:nvSpPr>
          <p:spPr>
            <a:xfrm>
              <a:off x="5057350" y="4178350"/>
              <a:ext cx="12759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201" name="Shape 201"/>
            <p:cNvCxnSpPr>
              <a:endCxn id="199" idx="0"/>
            </p:cNvCxnSpPr>
            <p:nvPr/>
          </p:nvCxnSpPr>
          <p:spPr>
            <a:xfrm flipH="1">
              <a:off x="3073100" y="2683900"/>
              <a:ext cx="907200" cy="1307100"/>
            </a:xfrm>
            <a:prstGeom prst="straightConnector1">
              <a:avLst/>
            </a:prstGeom>
            <a:noFill/>
            <a:ln cap="flat" cmpd="sng" w="19050">
              <a:solidFill>
                <a:schemeClr val="dk2"/>
              </a:solidFill>
              <a:prstDash val="dash"/>
              <a:round/>
              <a:headEnd len="med" w="med" type="none"/>
              <a:tailEnd len="med" w="med" type="triangle"/>
            </a:ln>
          </p:spPr>
        </p:cxnSp>
        <p:cxnSp>
          <p:nvCxnSpPr>
            <p:cNvPr id="202" name="Shape 202"/>
            <p:cNvCxnSpPr>
              <a:stCxn id="199" idx="3"/>
              <a:endCxn id="200" idx="1"/>
            </p:cNvCxnSpPr>
            <p:nvPr/>
          </p:nvCxnSpPr>
          <p:spPr>
            <a:xfrm>
              <a:off x="3808850" y="4381150"/>
              <a:ext cx="1248600" cy="0"/>
            </a:xfrm>
            <a:prstGeom prst="straightConnector1">
              <a:avLst/>
            </a:prstGeom>
            <a:noFill/>
            <a:ln cap="flat" cmpd="sng" w="19050">
              <a:solidFill>
                <a:schemeClr val="dk2"/>
              </a:solidFill>
              <a:prstDash val="dash"/>
              <a:round/>
              <a:headEnd len="med" w="med" type="none"/>
              <a:tailEnd len="med" w="med" type="triangle"/>
            </a:ln>
          </p:spPr>
        </p:cxnSp>
        <p:cxnSp>
          <p:nvCxnSpPr>
            <p:cNvPr id="203" name="Shape 203"/>
            <p:cNvCxnSpPr>
              <a:stCxn id="200" idx="0"/>
            </p:cNvCxnSpPr>
            <p:nvPr/>
          </p:nvCxnSpPr>
          <p:spPr>
            <a:xfrm rot="10800000">
              <a:off x="4698100" y="2590150"/>
              <a:ext cx="997200" cy="1588200"/>
            </a:xfrm>
            <a:prstGeom prst="straightConnector1">
              <a:avLst/>
            </a:prstGeom>
            <a:noFill/>
            <a:ln cap="flat" cmpd="sng" w="19050">
              <a:solidFill>
                <a:schemeClr val="dk2"/>
              </a:solidFill>
              <a:prstDash val="dash"/>
              <a:round/>
              <a:headEnd len="med" w="med" type="none"/>
              <a:tailEnd len="med" w="med" type="triangle"/>
            </a:ln>
          </p:spPr>
        </p:cxnSp>
      </p:grpSp>
      <p:sp>
        <p:nvSpPr>
          <p:cNvPr id="204" name="Shape 204"/>
          <p:cNvSpPr/>
          <p:nvPr/>
        </p:nvSpPr>
        <p:spPr>
          <a:xfrm>
            <a:off x="71386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Unmounted</a:t>
            </a:r>
            <a:endParaRPr sz="1800"/>
          </a:p>
        </p:txBody>
      </p:sp>
      <p:cxnSp>
        <p:nvCxnSpPr>
          <p:cNvPr id="205" name="Shape 205"/>
          <p:cNvCxnSpPr>
            <a:stCxn id="195" idx="3"/>
            <a:endCxn id="204" idx="1"/>
          </p:cNvCxnSpPr>
          <p:nvPr/>
        </p:nvCxnSpPr>
        <p:spPr>
          <a:xfrm>
            <a:off x="5956300" y="2071725"/>
            <a:ext cx="1182300" cy="164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Javascript Functions</a:t>
            </a:r>
            <a:endParaRPr sz="2800">
              <a:solidFill>
                <a:srgbClr val="ADF5DD"/>
              </a:solidFill>
            </a:endParaRPr>
          </a:p>
        </p:txBody>
      </p:sp>
      <p:sp>
        <p:nvSpPr>
          <p:cNvPr id="211" name="Shape 211"/>
          <p:cNvSpPr txBox="1"/>
          <p:nvPr>
            <p:ph idx="1" type="body"/>
          </p:nvPr>
        </p:nvSpPr>
        <p:spPr>
          <a:xfrm>
            <a:off x="1297500" y="1567550"/>
            <a:ext cx="7038900" cy="34257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Normal JS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myFunction</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Arrow Functions (aka “Fat Arrow”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latin typeface="Consolas"/>
                <a:ea typeface="Consolas"/>
                <a:cs typeface="Consolas"/>
                <a:sym typeface="Consolas"/>
              </a:rPr>
              <a:t> </a:t>
            </a:r>
            <a:r>
              <a:rPr lang="en" sz="1400">
                <a:solidFill>
                  <a:srgbClr val="79B6F2"/>
                </a:solidFill>
                <a:latin typeface="Consolas"/>
                <a:ea typeface="Consolas"/>
                <a:cs typeface="Consolas"/>
                <a:sym typeface="Consolas"/>
              </a:rPr>
              <a:t>myBoundFunction = </a:t>
            </a:r>
            <a:r>
              <a:rPr lang="en" sz="1400">
                <a:solidFill>
                  <a:srgbClr val="5FB3B3"/>
                </a:solidFill>
                <a:latin typeface="Consolas"/>
                <a:ea typeface="Consolas"/>
                <a:cs typeface="Consolas"/>
                <a:sym typeface="Consolas"/>
              </a:rPr>
              <a:t>() =&gt;</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latin typeface="Consolas"/>
                <a:ea typeface="Consolas"/>
                <a:cs typeface="Consolas"/>
                <a:sym typeface="Consolas"/>
              </a:rPr>
            </a:br>
            <a:r>
              <a:rPr lang="en" sz="1400">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latin typeface="Consolas"/>
                <a:ea typeface="Consolas"/>
                <a:cs typeface="Consolas"/>
                <a:sym typeface="Consolas"/>
              </a:rPr>
              <a:t>Hello</a:t>
            </a:r>
            <a:r>
              <a:rPr lang="en" sz="1400">
                <a:solidFill>
                  <a:srgbClr val="5FB3B3"/>
                </a:solidFill>
                <a:latin typeface="Consolas"/>
                <a:ea typeface="Consolas"/>
                <a:cs typeface="Consolas"/>
                <a:sym typeface="Consolas"/>
              </a:rPr>
              <a:t>, {</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p>
          <a:p>
            <a:pPr indent="0" lvl="0" marL="0">
              <a:spcBef>
                <a:spcPts val="1000"/>
              </a:spcBef>
              <a:spcAft>
                <a:spcPts val="0"/>
              </a:spcAft>
              <a:buNone/>
            </a:pPr>
            <a:r>
              <a:rPr lang="en" u="sng">
                <a:solidFill>
                  <a:schemeClr val="hlink"/>
                </a:solidFill>
                <a:hlinkClick r:id="rId3"/>
              </a:rPr>
              <a:t>Normal JS Functions</a:t>
            </a:r>
            <a:endParaRPr/>
          </a:p>
          <a:p>
            <a:pPr indent="0" lvl="0" marL="0" rtl="0">
              <a:spcBef>
                <a:spcPts val="0"/>
              </a:spcBef>
              <a:spcAft>
                <a:spcPts val="0"/>
              </a:spcAft>
              <a:buNone/>
            </a:pPr>
            <a:r>
              <a:rPr lang="en" u="sng">
                <a:solidFill>
                  <a:schemeClr val="hlink"/>
                </a:solidFill>
                <a:hlinkClick r:id="rId4"/>
              </a:rPr>
              <a:t>Arrow Functions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